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ustom.xml" ContentType="application/vnd.openxmlformats-officedocument.custom-propertie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2" r:id="rId2"/>
    <p:sldMasterId id="2147483867" r:id="rId3"/>
    <p:sldMasterId id="2147483871" r:id="rId4"/>
  </p:sldMasterIdLst>
  <p:notesMasterIdLst>
    <p:notesMasterId r:id="rId44"/>
  </p:notesMasterIdLst>
  <p:sldIdLst>
    <p:sldId id="261" r:id="rId5"/>
    <p:sldId id="384" r:id="rId6"/>
    <p:sldId id="415" r:id="rId7"/>
    <p:sldId id="419" r:id="rId8"/>
    <p:sldId id="274" r:id="rId9"/>
    <p:sldId id="340" r:id="rId10"/>
    <p:sldId id="277" r:id="rId11"/>
    <p:sldId id="278" r:id="rId12"/>
    <p:sldId id="310" r:id="rId13"/>
    <p:sldId id="391" r:id="rId14"/>
    <p:sldId id="389" r:id="rId15"/>
    <p:sldId id="403" r:id="rId16"/>
    <p:sldId id="417" r:id="rId17"/>
    <p:sldId id="418" r:id="rId18"/>
    <p:sldId id="281" r:id="rId19"/>
    <p:sldId id="289" r:id="rId20"/>
    <p:sldId id="287" r:id="rId21"/>
    <p:sldId id="355" r:id="rId22"/>
    <p:sldId id="356" r:id="rId23"/>
    <p:sldId id="423" r:id="rId24"/>
    <p:sldId id="430" r:id="rId25"/>
    <p:sldId id="388" r:id="rId26"/>
    <p:sldId id="380" r:id="rId27"/>
    <p:sldId id="396" r:id="rId28"/>
    <p:sldId id="397" r:id="rId29"/>
    <p:sldId id="405" r:id="rId30"/>
    <p:sldId id="406" r:id="rId31"/>
    <p:sldId id="400" r:id="rId32"/>
    <p:sldId id="426" r:id="rId33"/>
    <p:sldId id="408" r:id="rId34"/>
    <p:sldId id="409" r:id="rId35"/>
    <p:sldId id="429" r:id="rId36"/>
    <p:sldId id="420" r:id="rId37"/>
    <p:sldId id="427" r:id="rId38"/>
    <p:sldId id="428" r:id="rId39"/>
    <p:sldId id="393" r:id="rId40"/>
    <p:sldId id="421" r:id="rId41"/>
    <p:sldId id="431" r:id="rId42"/>
    <p:sldId id="432" r:id="rId4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15" autoAdjust="0"/>
    <p:restoredTop sz="84656" autoAdjust="0"/>
  </p:normalViewPr>
  <p:slideViewPr>
    <p:cSldViewPr snapToGrid="0">
      <p:cViewPr varScale="1">
        <p:scale>
          <a:sx n="64" d="100"/>
          <a:sy n="64" d="100"/>
        </p:scale>
        <p:origin x="-135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6" d="100"/>
        <a:sy n="9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7C8CD69B-CA2F-4B48-B91D-21E725D2BC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b="1" smtClean="0"/>
          </a:p>
        </p:txBody>
      </p:sp>
      <p:sp>
        <p:nvSpPr>
          <p:cNvPr id="358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8A2108-B8BD-465F-8FC2-DCB3556D04CD}" type="slidenum">
              <a:rPr lang="en-US" smtClean="0"/>
              <a:pPr/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4755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17ECA977-FFF0-479B-A744-DE463F1E59E6}" type="slidenum">
              <a:rPr lang="en-US" sz="1200"/>
              <a:pPr algn="r" eaLnBrk="0" hangingPunct="0"/>
              <a:t>30</a:t>
            </a:fld>
            <a:endParaRPr lang="en-US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69BC104-B62E-4D75-A392-D7B551E94274}" type="slidenum">
              <a:rPr lang="en-US" smtClean="0"/>
              <a:pPr/>
              <a:t>31</a:t>
            </a:fld>
            <a:endParaRPr lang="en-US" smtClean="0"/>
          </a:p>
        </p:txBody>
      </p:sp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>
                <a:solidFill>
                  <a:schemeClr val="bg1"/>
                </a:solidFill>
              </a:rPr>
              <a:t>Large geographic scope  &amp; Limited band width</a:t>
            </a:r>
          </a:p>
          <a:p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8499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849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5C0EE2-949A-45F9-B13C-3CA5C0C87EC0}" type="slidenum">
              <a:rPr lang="en-US" smtClean="0"/>
              <a:pPr/>
              <a:t>38</a:t>
            </a:fld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72353A-FE88-4A99-9FDD-D33AEBC9F06D}" type="slidenum">
              <a:rPr lang="en-US" smtClean="0"/>
              <a:pPr/>
              <a:t>39</a:t>
            </a:fld>
            <a:endParaRPr lang="en-US" smtClean="0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312B18-FADA-4717-90F4-F046D767A743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8975"/>
            <a:ext cx="4565650" cy="3424238"/>
          </a:xfrm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1625"/>
          </a:xfrm>
          <a:noFill/>
          <a:ln/>
        </p:spPr>
        <p:txBody>
          <a:bodyPr/>
          <a:lstStyle/>
          <a:p>
            <a:pPr eaLnBrk="1" hangingPunct="1"/>
            <a:endParaRPr lang="es-SV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</p:txBody>
      </p:sp>
      <p:sp>
        <p:nvSpPr>
          <p:cNvPr id="49155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87B5E06A-EE6D-42DA-96FB-D570A9057D1E}" type="slidenum">
              <a:rPr lang="en-US" sz="1200"/>
              <a:pPr algn="r" eaLnBrk="0" hangingPunct="0"/>
              <a:t>12</a:t>
            </a:fld>
            <a:endParaRPr 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120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12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6D77C9-8440-4CC8-94E8-486A7BAB7558}" type="slidenum">
              <a:rPr lang="en-US" smtClean="0"/>
              <a:pPr/>
              <a:t>13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325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32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6819E8-D5A1-4C84-9364-D51F6F92DA5C}" type="slidenum">
              <a:rPr lang="en-US" smtClean="0"/>
              <a:pPr/>
              <a:t>14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939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Countries are including results of this paper in their official national reports to the UN Convention on Climate Change</a:t>
            </a:r>
          </a:p>
        </p:txBody>
      </p:sp>
      <p:sp>
        <p:nvSpPr>
          <p:cNvPr id="593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9114864-304A-40F5-B5DC-E5A274ED3398}" type="slidenum">
              <a:rPr lang="en-US" smtClean="0"/>
              <a:pPr/>
              <a:t>19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F9BAD7-7EC1-495B-B8AC-EDFE3D0AAFA1}" type="slidenum">
              <a:rPr lang="en-US" smtClean="0"/>
              <a:pPr/>
              <a:t>20</a:t>
            </a:fld>
            <a:endParaRPr lang="en-US" smtClean="0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BD1ED8-0A73-4BF1-AF78-C1581E80DE57}" type="slidenum">
              <a:rPr lang="en-US" smtClean="0"/>
              <a:pPr/>
              <a:t>26</a:t>
            </a:fld>
            <a:endParaRPr lang="en-US" smtClean="0"/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RCMRD now has ability to make direct requests of NASA’s Earth Observing-1 satellite </a:t>
            </a:r>
          </a:p>
          <a:p>
            <a:endParaRPr lang="en-US" smtClean="0"/>
          </a:p>
        </p:txBody>
      </p:sp>
      <p:sp>
        <p:nvSpPr>
          <p:cNvPr id="7065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B2E2D2-7640-466F-B0D0-3AEA262FBA80}" type="slidenum">
              <a:rPr lang="en-US" smtClean="0"/>
              <a:pPr/>
              <a:t>27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ervir-wallpaper1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EDADC8-2578-4069-B574-60371C89DC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897468-B4D5-469D-9786-E714E9111B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0FF6B4-DA3F-4141-8694-6312DE1CEA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F6C9FF-785A-4496-AC26-53EDF08DA8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13D011-A6C8-41B8-BBD7-C3BDBC61A7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FC1882-310A-4EA9-9897-6FBB6F3A06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84188" y="222250"/>
            <a:ext cx="7772400" cy="1141413"/>
          </a:xfrm>
          <a:effectLst>
            <a:outerShdw dist="107763" dir="2700000" algn="ctr" rotWithShape="0">
              <a:srgbClr val="00008C"/>
            </a:outerShdw>
          </a:effectLst>
        </p:spPr>
        <p:txBody>
          <a:bodyPr lIns="88720" tIns="43582" rIns="88720" bIns="43582"/>
          <a:lstStyle>
            <a:lvl1pPr>
              <a:defRPr sz="31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0013" y="3886200"/>
            <a:ext cx="6403975" cy="1751013"/>
          </a:xfrm>
        </p:spPr>
        <p:txBody>
          <a:bodyPr/>
          <a:lstStyle>
            <a:lvl1pPr marL="0" indent="0"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2750" y="1068388"/>
            <a:ext cx="4067175" cy="45577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2325" y="1068388"/>
            <a:ext cx="4068763" cy="45577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F12FC5-BA1B-4107-8A7C-8FCF00959A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0"/>
            <a:ext cx="2071688" cy="56261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12750" y="0"/>
            <a:ext cx="6064250" cy="56261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81E111-BB2A-4635-A45C-955EF06D5D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3AEDC6-512E-469D-9EF4-8521B39910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5BAE8D-05CF-4050-B51D-ECE44AA83B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FF98D7-CC0E-46AF-BC47-8E87449C7D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94B7AF-D316-404F-83A1-E34AD807BC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4572D1-C024-41B3-8801-DCB563211F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58AAAE-0968-4F59-952E-CC01924467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B92054-1940-4A98-B2EE-FE7E578228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813E7E-B7A8-4C2B-A7FB-578899784A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B8DF57-6096-4C03-9355-C6CB561207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fld id="{F22E2FBC-3A76-43F3-9FC7-5182C6E110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1" name="Picture 8" descr="servir-wallpaper2"/>
          <p:cNvPicPr>
            <a:picLocks noChangeAspect="1" noChangeArrowheads="1"/>
          </p:cNvPicPr>
          <p:nvPr userDrawn="1"/>
        </p:nvPicPr>
        <p:blipFill>
          <a:blip r:embed="rId16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  <p:sldLayoutId id="2147483884" r:id="rId12"/>
    <p:sldLayoutId id="2147483885" r:id="rId13"/>
    <p:sldLayoutId id="2147483886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5088" y="19050"/>
            <a:ext cx="739775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2750" y="1068388"/>
            <a:ext cx="8288338" cy="4557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89654" tIns="44828" rIns="89654" bIns="448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First Line Text</a:t>
            </a:r>
          </a:p>
          <a:p>
            <a:pPr lvl="1"/>
            <a:r>
              <a:rPr lang="en-US" altLang="en-US" smtClean="0"/>
              <a:t>Second Line Text</a:t>
            </a:r>
          </a:p>
          <a:p>
            <a:pPr lvl="2"/>
            <a:r>
              <a:rPr lang="en-US" altLang="en-US" smtClean="0"/>
              <a:t>Third Line Text</a:t>
            </a:r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839788" y="0"/>
            <a:ext cx="7751762" cy="695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89654" tIns="44828" rIns="89654" bIns="4482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Earth Vision Introduction</a:t>
            </a:r>
          </a:p>
        </p:txBody>
      </p:sp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6267450"/>
            <a:ext cx="914400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03" name="Line 7"/>
          <p:cNvSpPr>
            <a:spLocks noChangeShapeType="1"/>
          </p:cNvSpPr>
          <p:nvPr/>
        </p:nvSpPr>
        <p:spPr bwMode="auto">
          <a:xfrm>
            <a:off x="0" y="6248400"/>
            <a:ext cx="9144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/>
          </a:p>
        </p:txBody>
      </p:sp>
      <p:sp>
        <p:nvSpPr>
          <p:cNvPr id="80904" name="Line 8"/>
          <p:cNvSpPr>
            <a:spLocks noChangeShapeType="1"/>
          </p:cNvSpPr>
          <p:nvPr/>
        </p:nvSpPr>
        <p:spPr bwMode="auto">
          <a:xfrm>
            <a:off x="0" y="695325"/>
            <a:ext cx="9144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01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</p:sldLayoutIdLst>
  <p:transition/>
  <p:txStyles>
    <p:titleStyle>
      <a:lvl1pPr algn="l" defTabSz="895350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j-lt"/>
          <a:ea typeface="+mj-ea"/>
          <a:cs typeface="+mj-cs"/>
        </a:defRPr>
      </a:lvl1pPr>
      <a:lvl2pPr algn="l" defTabSz="895350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 Black" pitchFamily="34" charset="0"/>
        </a:defRPr>
      </a:lvl2pPr>
      <a:lvl3pPr algn="l" defTabSz="895350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 Black" pitchFamily="34" charset="0"/>
        </a:defRPr>
      </a:lvl3pPr>
      <a:lvl4pPr algn="l" defTabSz="895350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 Black" pitchFamily="34" charset="0"/>
        </a:defRPr>
      </a:lvl4pPr>
      <a:lvl5pPr algn="l" defTabSz="895350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 Black" pitchFamily="34" charset="0"/>
        </a:defRPr>
      </a:lvl5pPr>
      <a:lvl6pPr marL="457200" algn="l" defTabSz="895350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 Black" pitchFamily="34" charset="0"/>
        </a:defRPr>
      </a:lvl6pPr>
      <a:lvl7pPr marL="914400" algn="l" defTabSz="895350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 Black" pitchFamily="34" charset="0"/>
        </a:defRPr>
      </a:lvl7pPr>
      <a:lvl8pPr marL="1371600" algn="l" defTabSz="895350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 Black" pitchFamily="34" charset="0"/>
        </a:defRPr>
      </a:lvl8pPr>
      <a:lvl9pPr marL="1828800" algn="l" defTabSz="895350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 Black" pitchFamily="34" charset="0"/>
        </a:defRPr>
      </a:lvl9pPr>
    </p:titleStyle>
    <p:bodyStyle>
      <a:lvl1pPr marL="220663" indent="-220663" algn="l" defTabSz="895350" rtl="0" eaLnBrk="0" fontAlgn="base" hangingPunct="0">
        <a:lnSpc>
          <a:spcPct val="90000"/>
        </a:lnSpc>
        <a:spcBef>
          <a:spcPct val="70000"/>
        </a:spcBef>
        <a:spcAft>
          <a:spcPct val="0"/>
        </a:spcAft>
        <a:buClr>
          <a:srgbClr val="FAFD00"/>
        </a:buClr>
        <a:buSzPct val="100000"/>
        <a:buChar char="•"/>
        <a:defRPr sz="2000" b="1">
          <a:solidFill>
            <a:srgbClr val="FFFFFF"/>
          </a:solidFill>
          <a:latin typeface="+mn-lt"/>
          <a:ea typeface="+mn-ea"/>
          <a:cs typeface="+mn-cs"/>
        </a:defRPr>
      </a:lvl1pPr>
      <a:lvl2pPr marL="728663" indent="-279400" algn="l" defTabSz="895350" rtl="0" eaLnBrk="0" fontAlgn="base" hangingPunct="0">
        <a:lnSpc>
          <a:spcPct val="90000"/>
        </a:lnSpc>
        <a:spcBef>
          <a:spcPct val="70000"/>
        </a:spcBef>
        <a:spcAft>
          <a:spcPct val="0"/>
        </a:spcAft>
        <a:buClr>
          <a:srgbClr val="FAFD00"/>
        </a:buClr>
        <a:buSzPct val="100000"/>
        <a:buChar char="–"/>
        <a:defRPr sz="2000" b="1">
          <a:solidFill>
            <a:schemeClr val="tx1"/>
          </a:solidFill>
          <a:latin typeface="+mn-lt"/>
        </a:defRPr>
      </a:lvl2pPr>
      <a:lvl3pPr marL="1122363" indent="-227013" algn="l" defTabSz="895350" rtl="0" eaLnBrk="0" fontAlgn="base" hangingPunct="0">
        <a:lnSpc>
          <a:spcPct val="90000"/>
        </a:lnSpc>
        <a:spcBef>
          <a:spcPct val="70000"/>
        </a:spcBef>
        <a:spcAft>
          <a:spcPct val="0"/>
        </a:spcAft>
        <a:buClr>
          <a:srgbClr val="FAFD00"/>
        </a:buClr>
        <a:buSzPct val="100000"/>
        <a:buChar char="•"/>
        <a:defRPr sz="2000" b="1">
          <a:solidFill>
            <a:srgbClr val="FFFFFF"/>
          </a:solidFill>
          <a:latin typeface="+mn-lt"/>
        </a:defRPr>
      </a:lvl3pPr>
      <a:lvl4pPr marL="1568450" indent="-223838" algn="l" defTabSz="895350" rtl="0" eaLnBrk="0" fontAlgn="base" hangingPunct="0">
        <a:lnSpc>
          <a:spcPct val="85000"/>
        </a:lnSpc>
        <a:spcBef>
          <a:spcPct val="35000"/>
        </a:spcBef>
        <a:spcAft>
          <a:spcPct val="0"/>
        </a:spcAft>
        <a:buClr>
          <a:srgbClr val="FAFD00"/>
        </a:buClr>
        <a:buSzPct val="100000"/>
        <a:buChar char="–"/>
        <a:defRPr sz="2000" b="1">
          <a:solidFill>
            <a:srgbClr val="FFFFFF"/>
          </a:solidFill>
          <a:latin typeface="Eras Book" charset="0"/>
        </a:defRPr>
      </a:lvl4pPr>
      <a:lvl5pPr marL="2017713" indent="-223838" algn="l" defTabSz="895350" rtl="0" eaLnBrk="0" fontAlgn="base" hangingPunct="0">
        <a:lnSpc>
          <a:spcPct val="85000"/>
        </a:lnSpc>
        <a:spcBef>
          <a:spcPct val="35000"/>
        </a:spcBef>
        <a:spcAft>
          <a:spcPct val="0"/>
        </a:spcAft>
        <a:buClr>
          <a:srgbClr val="FAFD00"/>
        </a:buClr>
        <a:buSzPct val="100000"/>
        <a:buChar char="•"/>
        <a:defRPr sz="2000" b="1">
          <a:solidFill>
            <a:srgbClr val="FFFFFF"/>
          </a:solidFill>
          <a:latin typeface="Eras Book" charset="0"/>
        </a:defRPr>
      </a:lvl5pPr>
      <a:lvl6pPr marL="2474913" indent="-223838" algn="l" defTabSz="895350" rtl="0" eaLnBrk="0" fontAlgn="base" hangingPunct="0">
        <a:lnSpc>
          <a:spcPct val="85000"/>
        </a:lnSpc>
        <a:spcBef>
          <a:spcPct val="35000"/>
        </a:spcBef>
        <a:spcAft>
          <a:spcPct val="0"/>
        </a:spcAft>
        <a:buClr>
          <a:srgbClr val="FAFD00"/>
        </a:buClr>
        <a:buSzPct val="100000"/>
        <a:buChar char="•"/>
        <a:defRPr sz="2000" b="1">
          <a:solidFill>
            <a:srgbClr val="FFFFFF"/>
          </a:solidFill>
          <a:latin typeface="Eras Book" charset="0"/>
        </a:defRPr>
      </a:lvl6pPr>
      <a:lvl7pPr marL="2932113" indent="-223838" algn="l" defTabSz="895350" rtl="0" eaLnBrk="0" fontAlgn="base" hangingPunct="0">
        <a:lnSpc>
          <a:spcPct val="85000"/>
        </a:lnSpc>
        <a:spcBef>
          <a:spcPct val="35000"/>
        </a:spcBef>
        <a:spcAft>
          <a:spcPct val="0"/>
        </a:spcAft>
        <a:buClr>
          <a:srgbClr val="FAFD00"/>
        </a:buClr>
        <a:buSzPct val="100000"/>
        <a:buChar char="•"/>
        <a:defRPr sz="2000" b="1">
          <a:solidFill>
            <a:srgbClr val="FFFFFF"/>
          </a:solidFill>
          <a:latin typeface="Eras Book" charset="0"/>
        </a:defRPr>
      </a:lvl7pPr>
      <a:lvl8pPr marL="3389313" indent="-223838" algn="l" defTabSz="895350" rtl="0" eaLnBrk="0" fontAlgn="base" hangingPunct="0">
        <a:lnSpc>
          <a:spcPct val="85000"/>
        </a:lnSpc>
        <a:spcBef>
          <a:spcPct val="35000"/>
        </a:spcBef>
        <a:spcAft>
          <a:spcPct val="0"/>
        </a:spcAft>
        <a:buClr>
          <a:srgbClr val="FAFD00"/>
        </a:buClr>
        <a:buSzPct val="100000"/>
        <a:buChar char="•"/>
        <a:defRPr sz="2000" b="1">
          <a:solidFill>
            <a:srgbClr val="FFFFFF"/>
          </a:solidFill>
          <a:latin typeface="Eras Book" charset="0"/>
        </a:defRPr>
      </a:lvl8pPr>
      <a:lvl9pPr marL="3846513" indent="-223838" algn="l" defTabSz="895350" rtl="0" eaLnBrk="0" fontAlgn="base" hangingPunct="0">
        <a:lnSpc>
          <a:spcPct val="85000"/>
        </a:lnSpc>
        <a:spcBef>
          <a:spcPct val="35000"/>
        </a:spcBef>
        <a:spcAft>
          <a:spcPct val="0"/>
        </a:spcAft>
        <a:buClr>
          <a:srgbClr val="FAFD00"/>
        </a:buClr>
        <a:buSzPct val="100000"/>
        <a:buChar char="•"/>
        <a:defRPr sz="2000" b="1">
          <a:solidFill>
            <a:srgbClr val="FFFFFF"/>
          </a:solidFill>
          <a:latin typeface="Eras Book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99933633-2AB0-477A-BBDC-2A5B87C778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28679" name="Picture 8" descr="servir-wallpaper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060282A9-1156-431F-8DBC-0D4893149D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30727" name="Picture 8" descr="servir-wallpaper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hyperlink" Target="http://www.ssaihq.com/" TargetMode="External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6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3" Type="http://schemas.openxmlformats.org/officeDocument/2006/relationships/hyperlink" Target="http://www.noaa.gov/" TargetMode="External"/><Relationship Id="rId18" Type="http://schemas.openxmlformats.org/officeDocument/2006/relationships/image" Target="../media/image84.png"/><Relationship Id="rId26" Type="http://schemas.openxmlformats.org/officeDocument/2006/relationships/image" Target="../media/image88.png"/><Relationship Id="rId39" Type="http://schemas.openxmlformats.org/officeDocument/2006/relationships/hyperlink" Target="http://www.geog.umd.edu/" TargetMode="External"/><Relationship Id="rId21" Type="http://schemas.openxmlformats.org/officeDocument/2006/relationships/hyperlink" Target="http://www.uark.edu/" TargetMode="External"/><Relationship Id="rId34" Type="http://schemas.openxmlformats.org/officeDocument/2006/relationships/image" Target="../media/image34.png"/><Relationship Id="rId42" Type="http://schemas.openxmlformats.org/officeDocument/2006/relationships/image" Target="../media/image95.png"/><Relationship Id="rId47" Type="http://schemas.openxmlformats.org/officeDocument/2006/relationships/hyperlink" Target="http://www.serna.gob.hn/" TargetMode="External"/><Relationship Id="rId50" Type="http://schemas.openxmlformats.org/officeDocument/2006/relationships/image" Target="../media/image99.png"/><Relationship Id="rId55" Type="http://schemas.openxmlformats.org/officeDocument/2006/relationships/hyperlink" Target="http://www.marn.gob.sv/" TargetMode="External"/><Relationship Id="rId63" Type="http://schemas.openxmlformats.org/officeDocument/2006/relationships/hyperlink" Target="http://www.cdspanama.org/" TargetMode="External"/><Relationship Id="rId68" Type="http://schemas.openxmlformats.org/officeDocument/2006/relationships/hyperlink" Target="http://www.epa.gov/cgi-bin/epalink?target=http://www.epa.gov/&amp;logname=epahome&amp;referrer=seal" TargetMode="External"/><Relationship Id="rId76" Type="http://schemas.openxmlformats.org/officeDocument/2006/relationships/image" Target="../media/image114.jpeg"/><Relationship Id="rId7" Type="http://schemas.openxmlformats.org/officeDocument/2006/relationships/hyperlink" Target="http://www.nasa.gov/" TargetMode="External"/><Relationship Id="rId71" Type="http://schemas.openxmlformats.org/officeDocument/2006/relationships/hyperlink" Target="http://www.uah.edu/" TargetMode="External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83.jpeg"/><Relationship Id="rId29" Type="http://schemas.openxmlformats.org/officeDocument/2006/relationships/hyperlink" Target="http://oregonstate.edu/" TargetMode="External"/><Relationship Id="rId11" Type="http://schemas.openxmlformats.org/officeDocument/2006/relationships/hyperlink" Target="http://www.usgs.gov/" TargetMode="External"/><Relationship Id="rId24" Type="http://schemas.openxmlformats.org/officeDocument/2006/relationships/image" Target="../media/image87.png"/><Relationship Id="rId32" Type="http://schemas.openxmlformats.org/officeDocument/2006/relationships/image" Target="../media/image91.png"/><Relationship Id="rId37" Type="http://schemas.openxmlformats.org/officeDocument/2006/relationships/hyperlink" Target="http://umgc.olemiss.edu/" TargetMode="External"/><Relationship Id="rId40" Type="http://schemas.openxmlformats.org/officeDocument/2006/relationships/image" Target="../media/image94.png"/><Relationship Id="rId45" Type="http://schemas.openxmlformats.org/officeDocument/2006/relationships/hyperlink" Target="http://nature.org/" TargetMode="External"/><Relationship Id="rId53" Type="http://schemas.openxmlformats.org/officeDocument/2006/relationships/hyperlink" Target="http://www.marn.gob.gt/" TargetMode="External"/><Relationship Id="rId58" Type="http://schemas.openxmlformats.org/officeDocument/2006/relationships/image" Target="../media/image103.png"/><Relationship Id="rId66" Type="http://schemas.openxmlformats.org/officeDocument/2006/relationships/image" Target="../media/image107.png"/><Relationship Id="rId74" Type="http://schemas.openxmlformats.org/officeDocument/2006/relationships/image" Target="../media/image112.png"/><Relationship Id="rId5" Type="http://schemas.openxmlformats.org/officeDocument/2006/relationships/hyperlink" Target="http://www.iabin.net/" TargetMode="External"/><Relationship Id="rId15" Type="http://schemas.openxmlformats.org/officeDocument/2006/relationships/hyperlink" Target="http://www.ccad.ws/" TargetMode="External"/><Relationship Id="rId23" Type="http://schemas.openxmlformats.org/officeDocument/2006/relationships/hyperlink" Target="http://www.conservation.org/" TargetMode="External"/><Relationship Id="rId28" Type="http://schemas.openxmlformats.org/officeDocument/2006/relationships/image" Target="../media/image89.png"/><Relationship Id="rId36" Type="http://schemas.openxmlformats.org/officeDocument/2006/relationships/image" Target="../media/image92.png"/><Relationship Id="rId49" Type="http://schemas.openxmlformats.org/officeDocument/2006/relationships/hyperlink" Target="http://www.anam.gob.pa/" TargetMode="External"/><Relationship Id="rId57" Type="http://schemas.openxmlformats.org/officeDocument/2006/relationships/hyperlink" Target="http://www.marena.gob.ni/" TargetMode="External"/><Relationship Id="rId61" Type="http://schemas.openxmlformats.org/officeDocument/2006/relationships/hyperlink" Target="http://www.pnuma.org/" TargetMode="External"/><Relationship Id="rId10" Type="http://schemas.openxmlformats.org/officeDocument/2006/relationships/image" Target="../media/image80.png"/><Relationship Id="rId19" Type="http://schemas.openxmlformats.org/officeDocument/2006/relationships/hyperlink" Target="http://www.mnrei.gov.bz/" TargetMode="External"/><Relationship Id="rId31" Type="http://schemas.openxmlformats.org/officeDocument/2006/relationships/hyperlink" Target="http://www.ornl.gov/" TargetMode="External"/><Relationship Id="rId44" Type="http://schemas.openxmlformats.org/officeDocument/2006/relationships/image" Target="../media/image96.png"/><Relationship Id="rId52" Type="http://schemas.openxmlformats.org/officeDocument/2006/relationships/image" Target="../media/image100.png"/><Relationship Id="rId60" Type="http://schemas.openxmlformats.org/officeDocument/2006/relationships/image" Target="../media/image104.png"/><Relationship Id="rId65" Type="http://schemas.openxmlformats.org/officeDocument/2006/relationships/hyperlink" Target="http://www.dartmouth.edu/~floods/" TargetMode="External"/><Relationship Id="rId73" Type="http://schemas.openxmlformats.org/officeDocument/2006/relationships/hyperlink" Target="http://www.jaxa.jp/index_e.html" TargetMode="External"/><Relationship Id="rId4" Type="http://schemas.openxmlformats.org/officeDocument/2006/relationships/image" Target="../media/image77.jpeg"/><Relationship Id="rId9" Type="http://schemas.openxmlformats.org/officeDocument/2006/relationships/hyperlink" Target="http://www.usaid.gov/" TargetMode="External"/><Relationship Id="rId14" Type="http://schemas.openxmlformats.org/officeDocument/2006/relationships/image" Target="../media/image82.jpeg"/><Relationship Id="rId22" Type="http://schemas.openxmlformats.org/officeDocument/2006/relationships/image" Target="../media/image86.png"/><Relationship Id="rId27" Type="http://schemas.openxmlformats.org/officeDocument/2006/relationships/hyperlink" Target="http://www.fortuna.com.pa/" TargetMode="External"/><Relationship Id="rId30" Type="http://schemas.openxmlformats.org/officeDocument/2006/relationships/image" Target="../media/image90.png"/><Relationship Id="rId35" Type="http://schemas.openxmlformats.org/officeDocument/2006/relationships/hyperlink" Target="http://www.usra.edu/" TargetMode="External"/><Relationship Id="rId43" Type="http://schemas.openxmlformats.org/officeDocument/2006/relationships/hyperlink" Target="http://www.cwpanama.net/" TargetMode="External"/><Relationship Id="rId48" Type="http://schemas.openxmlformats.org/officeDocument/2006/relationships/image" Target="../media/image98.jpeg"/><Relationship Id="rId56" Type="http://schemas.openxmlformats.org/officeDocument/2006/relationships/image" Target="../media/image102.png"/><Relationship Id="rId64" Type="http://schemas.openxmlformats.org/officeDocument/2006/relationships/image" Target="../media/image106.jpeg"/><Relationship Id="rId69" Type="http://schemas.openxmlformats.org/officeDocument/2006/relationships/image" Target="../media/image109.png"/><Relationship Id="rId8" Type="http://schemas.openxmlformats.org/officeDocument/2006/relationships/image" Target="../media/image79.png"/><Relationship Id="rId51" Type="http://schemas.openxmlformats.org/officeDocument/2006/relationships/hyperlink" Target="http://www.minae.go.cr/" TargetMode="External"/><Relationship Id="rId72" Type="http://schemas.openxmlformats.org/officeDocument/2006/relationships/image" Target="../media/image111.jpeg"/><Relationship Id="rId3" Type="http://schemas.openxmlformats.org/officeDocument/2006/relationships/hyperlink" Target="http://www.cathalac.org/" TargetMode="External"/><Relationship Id="rId12" Type="http://schemas.openxmlformats.org/officeDocument/2006/relationships/image" Target="../media/image81.jpeg"/><Relationship Id="rId17" Type="http://schemas.openxmlformats.org/officeDocument/2006/relationships/hyperlink" Target="http://www.worldbank.org/" TargetMode="External"/><Relationship Id="rId25" Type="http://schemas.openxmlformats.org/officeDocument/2006/relationships/hyperlink" Target="http://www.iagt.org/" TargetMode="External"/><Relationship Id="rId33" Type="http://schemas.openxmlformats.org/officeDocument/2006/relationships/hyperlink" Target="http://www.ssaihq.com/" TargetMode="External"/><Relationship Id="rId38" Type="http://schemas.openxmlformats.org/officeDocument/2006/relationships/image" Target="../media/image93.jpeg"/><Relationship Id="rId46" Type="http://schemas.openxmlformats.org/officeDocument/2006/relationships/image" Target="../media/image97.png"/><Relationship Id="rId59" Type="http://schemas.openxmlformats.org/officeDocument/2006/relationships/hyperlink" Target="http://www.semarnat.gob.mx/" TargetMode="External"/><Relationship Id="rId67" Type="http://schemas.openxmlformats.org/officeDocument/2006/relationships/image" Target="../media/image108.png"/><Relationship Id="rId20" Type="http://schemas.openxmlformats.org/officeDocument/2006/relationships/image" Target="../media/image85.jpeg"/><Relationship Id="rId41" Type="http://schemas.openxmlformats.org/officeDocument/2006/relationships/hyperlink" Target="http://www.usf.edu/" TargetMode="External"/><Relationship Id="rId54" Type="http://schemas.openxmlformats.org/officeDocument/2006/relationships/image" Target="../media/image101.png"/><Relationship Id="rId62" Type="http://schemas.openxmlformats.org/officeDocument/2006/relationships/image" Target="../media/image105.png"/><Relationship Id="rId70" Type="http://schemas.openxmlformats.org/officeDocument/2006/relationships/image" Target="../media/image110.jpeg"/><Relationship Id="rId75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116.png"/><Relationship Id="rId18" Type="http://schemas.openxmlformats.org/officeDocument/2006/relationships/image" Target="../media/image120.png"/><Relationship Id="rId26" Type="http://schemas.openxmlformats.org/officeDocument/2006/relationships/image" Target="../media/image92.png"/><Relationship Id="rId3" Type="http://schemas.openxmlformats.org/officeDocument/2006/relationships/hyperlink" Target="http://www.cathalac.org/" TargetMode="External"/><Relationship Id="rId21" Type="http://schemas.openxmlformats.org/officeDocument/2006/relationships/image" Target="../media/image121.png"/><Relationship Id="rId34" Type="http://schemas.openxmlformats.org/officeDocument/2006/relationships/image" Target="../media/image131.png"/><Relationship Id="rId7" Type="http://schemas.openxmlformats.org/officeDocument/2006/relationships/hyperlink" Target="http://www.usaid.gov/" TargetMode="External"/><Relationship Id="rId12" Type="http://schemas.openxmlformats.org/officeDocument/2006/relationships/image" Target="../media/image34.png"/><Relationship Id="rId17" Type="http://schemas.openxmlformats.org/officeDocument/2006/relationships/hyperlink" Target="http://www.iagt.org/index.asp" TargetMode="External"/><Relationship Id="rId25" Type="http://schemas.openxmlformats.org/officeDocument/2006/relationships/image" Target="../media/image123.jpeg"/><Relationship Id="rId33" Type="http://schemas.openxmlformats.org/officeDocument/2006/relationships/image" Target="../media/image130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19.jpeg"/><Relationship Id="rId20" Type="http://schemas.openxmlformats.org/officeDocument/2006/relationships/hyperlink" Target="http://www.unep.org/" TargetMode="External"/><Relationship Id="rId29" Type="http://schemas.openxmlformats.org/officeDocument/2006/relationships/image" Target="../media/image1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11" Type="http://schemas.openxmlformats.org/officeDocument/2006/relationships/hyperlink" Target="http://www.ssaihq.com/" TargetMode="External"/><Relationship Id="rId24" Type="http://schemas.openxmlformats.org/officeDocument/2006/relationships/image" Target="../media/image122.jpeg"/><Relationship Id="rId32" Type="http://schemas.openxmlformats.org/officeDocument/2006/relationships/image" Target="../media/image129.jpeg"/><Relationship Id="rId5" Type="http://schemas.openxmlformats.org/officeDocument/2006/relationships/hyperlink" Target="http://www.nasa.gov/" TargetMode="External"/><Relationship Id="rId15" Type="http://schemas.openxmlformats.org/officeDocument/2006/relationships/image" Target="../media/image118.png"/><Relationship Id="rId23" Type="http://schemas.openxmlformats.org/officeDocument/2006/relationships/hyperlink" Target="http://www.gsdi.org/" TargetMode="External"/><Relationship Id="rId28" Type="http://schemas.openxmlformats.org/officeDocument/2006/relationships/image" Target="../media/image125.png"/><Relationship Id="rId36" Type="http://schemas.openxmlformats.org/officeDocument/2006/relationships/image" Target="../media/image114.jpeg"/><Relationship Id="rId10" Type="http://schemas.openxmlformats.org/officeDocument/2006/relationships/image" Target="../media/image115.wmf"/><Relationship Id="rId19" Type="http://schemas.openxmlformats.org/officeDocument/2006/relationships/image" Target="http://www.iagt.org/images/iagt.gif" TargetMode="External"/><Relationship Id="rId31" Type="http://schemas.openxmlformats.org/officeDocument/2006/relationships/image" Target="../media/image128.png"/><Relationship Id="rId4" Type="http://schemas.openxmlformats.org/officeDocument/2006/relationships/image" Target="../media/image77.jpeg"/><Relationship Id="rId9" Type="http://schemas.openxmlformats.org/officeDocument/2006/relationships/image" Target="../media/image108.png"/><Relationship Id="rId14" Type="http://schemas.openxmlformats.org/officeDocument/2006/relationships/image" Target="../media/image117.jpeg"/><Relationship Id="rId22" Type="http://schemas.openxmlformats.org/officeDocument/2006/relationships/image" Target="http://www.unep.org/vacancies/images/unep_logo.gif" TargetMode="External"/><Relationship Id="rId27" Type="http://schemas.openxmlformats.org/officeDocument/2006/relationships/image" Target="../media/image124.png"/><Relationship Id="rId30" Type="http://schemas.openxmlformats.org/officeDocument/2006/relationships/image" Target="../media/image127.png"/><Relationship Id="rId35" Type="http://schemas.openxmlformats.org/officeDocument/2006/relationships/image" Target="../media/image1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emf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81100" y="325438"/>
            <a:ext cx="6811963" cy="1939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</a:rPr>
              <a:t>SERVIR</a:t>
            </a:r>
          </a:p>
          <a:p>
            <a:pPr algn="ctr" eaLnBrk="0" hangingPunct="0">
              <a:defRPr/>
            </a:pP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</a:rPr>
              <a:t>The Regional Visualization </a:t>
            </a:r>
          </a:p>
          <a:p>
            <a:pPr algn="ctr" eaLnBrk="0" hangingPunct="0">
              <a:defRPr/>
            </a:pP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</a:rPr>
              <a:t>and Monitoring System</a:t>
            </a:r>
          </a:p>
        </p:txBody>
      </p:sp>
      <p:sp>
        <p:nvSpPr>
          <p:cNvPr id="34818" name="TextBox 7"/>
          <p:cNvSpPr txBox="1">
            <a:spLocks noChangeArrowheads="1"/>
          </p:cNvSpPr>
          <p:nvPr/>
        </p:nvSpPr>
        <p:spPr bwMode="auto">
          <a:xfrm>
            <a:off x="2320925" y="5202238"/>
            <a:ext cx="44926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 b="1">
                <a:solidFill>
                  <a:srgbClr val="002060"/>
                </a:solidFill>
              </a:rPr>
              <a:t>Daniel Irwin</a:t>
            </a:r>
          </a:p>
          <a:p>
            <a:pPr algn="ctr" eaLnBrk="0" hangingPunct="0"/>
            <a:r>
              <a:rPr lang="en-US" sz="2000" b="1">
                <a:solidFill>
                  <a:srgbClr val="002060"/>
                </a:solidFill>
              </a:rPr>
              <a:t>NASA Marshall Space Flight Center</a:t>
            </a:r>
          </a:p>
        </p:txBody>
      </p:sp>
      <p:pic>
        <p:nvPicPr>
          <p:cNvPr id="34819" name="Picture 2" descr="Logos SERVIR.ne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8463" y="4217988"/>
            <a:ext cx="83820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0" name="TextBox 4"/>
          <p:cNvSpPr txBox="1">
            <a:spLocks noChangeArrowheads="1"/>
          </p:cNvSpPr>
          <p:nvPr/>
        </p:nvSpPr>
        <p:spPr bwMode="auto">
          <a:xfrm>
            <a:off x="3551238" y="6019800"/>
            <a:ext cx="20351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 b="1">
                <a:solidFill>
                  <a:srgbClr val="002060"/>
                </a:solidFill>
              </a:rPr>
              <a:t>Emilio Sempris</a:t>
            </a:r>
          </a:p>
          <a:p>
            <a:pPr algn="ctr" eaLnBrk="0" hangingPunct="0"/>
            <a:r>
              <a:rPr lang="en-US" sz="2000" b="1">
                <a:solidFill>
                  <a:srgbClr val="002060"/>
                </a:solidFill>
              </a:rPr>
              <a:t>CATHALAC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33" descr="worl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2" name="Rectangle 109"/>
          <p:cNvSpPr>
            <a:spLocks noChangeArrowheads="1"/>
          </p:cNvSpPr>
          <p:nvPr/>
        </p:nvSpPr>
        <p:spPr bwMode="auto">
          <a:xfrm>
            <a:off x="1150938" y="1779588"/>
            <a:ext cx="1058862" cy="428625"/>
          </a:xfrm>
          <a:prstGeom prst="rect">
            <a:avLst/>
          </a:prstGeom>
          <a:solidFill>
            <a:schemeClr val="tx1">
              <a:alpha val="74901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800" b="1">
              <a:solidFill>
                <a:schemeClr val="bg1"/>
              </a:solidFill>
            </a:endParaRPr>
          </a:p>
          <a:p>
            <a:pPr algn="ctr" eaLnBrk="0" hangingPunct="0"/>
            <a:r>
              <a:rPr lang="en-US" sz="800" b="1">
                <a:solidFill>
                  <a:schemeClr val="bg1"/>
                </a:solidFill>
              </a:rPr>
              <a:t>SERVIR </a:t>
            </a:r>
          </a:p>
          <a:p>
            <a:pPr algn="ctr" eaLnBrk="0" hangingPunct="0"/>
            <a:r>
              <a:rPr lang="en-US" sz="800" b="1">
                <a:solidFill>
                  <a:schemeClr val="bg1"/>
                </a:solidFill>
              </a:rPr>
              <a:t>Coordination Office</a:t>
            </a:r>
          </a:p>
          <a:p>
            <a:pPr algn="ctr" eaLnBrk="0" hangingPunct="0"/>
            <a:r>
              <a:rPr lang="en-US" sz="800" b="1">
                <a:solidFill>
                  <a:schemeClr val="bg1"/>
                </a:solidFill>
              </a:rPr>
              <a:t>NASA/MSFC</a:t>
            </a:r>
          </a:p>
          <a:p>
            <a:pPr algn="ctr" eaLnBrk="0" hangingPunct="0"/>
            <a:endParaRPr lang="en-US" sz="800"/>
          </a:p>
        </p:txBody>
      </p:sp>
      <p:grpSp>
        <p:nvGrpSpPr>
          <p:cNvPr id="46083" name="Group 163"/>
          <p:cNvGrpSpPr>
            <a:grpSpLocks/>
          </p:cNvGrpSpPr>
          <p:nvPr/>
        </p:nvGrpSpPr>
        <p:grpSpPr bwMode="auto">
          <a:xfrm>
            <a:off x="2270125" y="1408113"/>
            <a:ext cx="3848100" cy="2782887"/>
            <a:chOff x="1430" y="887"/>
            <a:chExt cx="2424" cy="1753"/>
          </a:xfrm>
        </p:grpSpPr>
        <p:sp>
          <p:nvSpPr>
            <p:cNvPr id="46175" name="Freeform 124"/>
            <p:cNvSpPr>
              <a:spLocks/>
            </p:cNvSpPr>
            <p:nvPr/>
          </p:nvSpPr>
          <p:spPr bwMode="auto">
            <a:xfrm rot="-1178232">
              <a:off x="1604" y="2171"/>
              <a:ext cx="1517" cy="469"/>
            </a:xfrm>
            <a:custGeom>
              <a:avLst/>
              <a:gdLst>
                <a:gd name="T0" fmla="*/ 0 w 535"/>
                <a:gd name="T1" fmla="*/ 0 h 398"/>
                <a:gd name="T2" fmla="*/ 2147483647 w 535"/>
                <a:gd name="T3" fmla="*/ 245951406 h 398"/>
                <a:gd name="T4" fmla="*/ 2147483647 w 535"/>
                <a:gd name="T5" fmla="*/ 324135143 h 398"/>
                <a:gd name="T6" fmla="*/ 0 60000 65536"/>
                <a:gd name="T7" fmla="*/ 0 60000 65536"/>
                <a:gd name="T8" fmla="*/ 0 60000 65536"/>
                <a:gd name="T9" fmla="*/ 0 w 535"/>
                <a:gd name="T10" fmla="*/ 0 h 398"/>
                <a:gd name="T11" fmla="*/ 535 w 535"/>
                <a:gd name="T12" fmla="*/ 398 h 39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35" h="398">
                  <a:moveTo>
                    <a:pt x="0" y="0"/>
                  </a:moveTo>
                  <a:cubicBezTo>
                    <a:pt x="27" y="118"/>
                    <a:pt x="55" y="236"/>
                    <a:pt x="144" y="302"/>
                  </a:cubicBezTo>
                  <a:cubicBezTo>
                    <a:pt x="233" y="368"/>
                    <a:pt x="470" y="382"/>
                    <a:pt x="535" y="398"/>
                  </a:cubicBezTo>
                </a:path>
              </a:pathLst>
            </a:custGeom>
            <a:noFill/>
            <a:ln w="31750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6176" name="Freeform 118"/>
            <p:cNvSpPr>
              <a:spLocks/>
            </p:cNvSpPr>
            <p:nvPr/>
          </p:nvSpPr>
          <p:spPr bwMode="auto">
            <a:xfrm rot="-183420">
              <a:off x="1430" y="887"/>
              <a:ext cx="1898" cy="982"/>
            </a:xfrm>
            <a:custGeom>
              <a:avLst/>
              <a:gdLst>
                <a:gd name="T0" fmla="*/ 0 w 1804"/>
                <a:gd name="T1" fmla="*/ 1075051970 h 1320"/>
                <a:gd name="T2" fmla="*/ 2147483647 w 1804"/>
                <a:gd name="T3" fmla="*/ 244242759 h 1320"/>
                <a:gd name="T4" fmla="*/ 2147483647 w 1804"/>
                <a:gd name="T5" fmla="*/ 1188515041 h 1320"/>
                <a:gd name="T6" fmla="*/ 0 60000 65536"/>
                <a:gd name="T7" fmla="*/ 0 60000 65536"/>
                <a:gd name="T8" fmla="*/ 0 60000 65536"/>
                <a:gd name="T9" fmla="*/ 0 w 1804"/>
                <a:gd name="T10" fmla="*/ 0 h 1320"/>
                <a:gd name="T11" fmla="*/ 1804 w 1804"/>
                <a:gd name="T12" fmla="*/ 1320 h 13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04" h="1320">
                  <a:moveTo>
                    <a:pt x="0" y="559"/>
                  </a:moveTo>
                  <a:cubicBezTo>
                    <a:pt x="350" y="279"/>
                    <a:pt x="701" y="0"/>
                    <a:pt x="1002" y="127"/>
                  </a:cubicBezTo>
                  <a:cubicBezTo>
                    <a:pt x="1303" y="254"/>
                    <a:pt x="1553" y="787"/>
                    <a:pt x="1804" y="1320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grpSp>
          <p:nvGrpSpPr>
            <p:cNvPr id="46177" name="Group 147"/>
            <p:cNvGrpSpPr>
              <a:grpSpLocks/>
            </p:cNvGrpSpPr>
            <p:nvPr/>
          </p:nvGrpSpPr>
          <p:grpSpPr bwMode="auto">
            <a:xfrm>
              <a:off x="3127" y="1819"/>
              <a:ext cx="727" cy="755"/>
              <a:chOff x="1310" y="645"/>
              <a:chExt cx="2941" cy="2948"/>
            </a:xfrm>
          </p:grpSpPr>
          <p:sp>
            <p:nvSpPr>
              <p:cNvPr id="46179" name="Oval 148"/>
              <p:cNvSpPr>
                <a:spLocks noChangeArrowheads="1"/>
              </p:cNvSpPr>
              <p:nvPr/>
            </p:nvSpPr>
            <p:spPr bwMode="auto">
              <a:xfrm>
                <a:off x="1310" y="645"/>
                <a:ext cx="2941" cy="2948"/>
              </a:xfrm>
              <a:prstGeom prst="ellipse">
                <a:avLst/>
              </a:prstGeom>
              <a:solidFill>
                <a:srgbClr val="C0C0C0">
                  <a:alpha val="65097"/>
                </a:srgbClr>
              </a:solidFill>
              <a:ln w="22225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grpSp>
            <p:nvGrpSpPr>
              <p:cNvPr id="46180" name="Group 149"/>
              <p:cNvGrpSpPr>
                <a:grpSpLocks/>
              </p:cNvGrpSpPr>
              <p:nvPr/>
            </p:nvGrpSpPr>
            <p:grpSpPr bwMode="auto">
              <a:xfrm>
                <a:off x="1515" y="753"/>
                <a:ext cx="2537" cy="2755"/>
                <a:chOff x="1515" y="753"/>
                <a:chExt cx="2537" cy="2755"/>
              </a:xfrm>
            </p:grpSpPr>
            <p:pic>
              <p:nvPicPr>
                <p:cNvPr id="46181" name="Picture 15"/>
                <p:cNvPicPr>
                  <a:picLocks noChangeAspect="1" noChangeArrowheads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>
                  <a:off x="3355" y="1270"/>
                  <a:ext cx="682" cy="66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6182" name="Picture 15"/>
                <p:cNvPicPr>
                  <a:picLocks noChangeAspect="1" noChangeArrowheads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>
                  <a:off x="1515" y="1316"/>
                  <a:ext cx="682" cy="66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6183" name="Picture 15"/>
                <p:cNvPicPr>
                  <a:picLocks noChangeAspect="1" noChangeArrowheads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>
                  <a:off x="2458" y="2841"/>
                  <a:ext cx="682" cy="66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6184" name="Picture 15"/>
                <p:cNvPicPr>
                  <a:picLocks noChangeAspect="1" noChangeArrowheads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>
                  <a:off x="2403" y="753"/>
                  <a:ext cx="682" cy="66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6185" name="Picture 15"/>
                <p:cNvPicPr>
                  <a:picLocks noChangeAspect="1" noChangeArrowheads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>
                  <a:off x="3370" y="2279"/>
                  <a:ext cx="682" cy="66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6186" name="Picture 15"/>
                <p:cNvPicPr>
                  <a:picLocks noChangeAspect="1" noChangeArrowheads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>
                  <a:off x="1536" y="2351"/>
                  <a:ext cx="682" cy="66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46187" name="Oval 156"/>
                <p:cNvSpPr>
                  <a:spLocks noChangeArrowheads="1"/>
                </p:cNvSpPr>
                <p:nvPr/>
              </p:nvSpPr>
              <p:spPr bwMode="auto">
                <a:xfrm>
                  <a:off x="2179" y="1563"/>
                  <a:ext cx="1186" cy="1166"/>
                </a:xfrm>
                <a:prstGeom prst="ellipse">
                  <a:avLst/>
                </a:prstGeom>
                <a:solidFill>
                  <a:schemeClr val="accent1">
                    <a:alpha val="65097"/>
                  </a:schemeClr>
                </a:solidFill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6188" name="Line 157"/>
                <p:cNvSpPr>
                  <a:spLocks noChangeShapeType="1"/>
                </p:cNvSpPr>
                <p:nvPr/>
              </p:nvSpPr>
              <p:spPr bwMode="auto">
                <a:xfrm>
                  <a:off x="2139" y="1769"/>
                  <a:ext cx="117" cy="96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189" name="Line 158"/>
                <p:cNvSpPr>
                  <a:spLocks noChangeShapeType="1"/>
                </p:cNvSpPr>
                <p:nvPr/>
              </p:nvSpPr>
              <p:spPr bwMode="auto">
                <a:xfrm>
                  <a:off x="2730" y="1399"/>
                  <a:ext cx="14" cy="152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190" name="Line 159"/>
                <p:cNvSpPr>
                  <a:spLocks noChangeShapeType="1"/>
                </p:cNvSpPr>
                <p:nvPr/>
              </p:nvSpPr>
              <p:spPr bwMode="auto">
                <a:xfrm flipV="1">
                  <a:off x="2149" y="2470"/>
                  <a:ext cx="11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191" name="Line 160"/>
                <p:cNvSpPr>
                  <a:spLocks noChangeShapeType="1"/>
                </p:cNvSpPr>
                <p:nvPr/>
              </p:nvSpPr>
              <p:spPr bwMode="auto">
                <a:xfrm flipH="1">
                  <a:off x="3267" y="1738"/>
                  <a:ext cx="170" cy="95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192" name="Line 161"/>
                <p:cNvSpPr>
                  <a:spLocks noChangeShapeType="1"/>
                </p:cNvSpPr>
                <p:nvPr/>
              </p:nvSpPr>
              <p:spPr bwMode="auto">
                <a:xfrm>
                  <a:off x="3302" y="2383"/>
                  <a:ext cx="138" cy="76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193" name="Line 162"/>
                <p:cNvSpPr>
                  <a:spLocks noChangeShapeType="1"/>
                </p:cNvSpPr>
                <p:nvPr/>
              </p:nvSpPr>
              <p:spPr bwMode="auto">
                <a:xfrm flipV="1">
                  <a:off x="2802" y="2737"/>
                  <a:ext cx="1" cy="155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194" name="Line 163"/>
                <p:cNvSpPr>
                  <a:spLocks noChangeShapeType="1"/>
                </p:cNvSpPr>
                <p:nvPr/>
              </p:nvSpPr>
              <p:spPr bwMode="auto">
                <a:xfrm flipV="1">
                  <a:off x="3072" y="2770"/>
                  <a:ext cx="377" cy="254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195" name="Line 164"/>
                <p:cNvSpPr>
                  <a:spLocks noChangeShapeType="1"/>
                </p:cNvSpPr>
                <p:nvPr/>
              </p:nvSpPr>
              <p:spPr bwMode="auto">
                <a:xfrm flipV="1">
                  <a:off x="1818" y="1954"/>
                  <a:ext cx="7" cy="433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196" name="Line 165"/>
                <p:cNvSpPr>
                  <a:spLocks noChangeShapeType="1"/>
                </p:cNvSpPr>
                <p:nvPr/>
              </p:nvSpPr>
              <p:spPr bwMode="auto">
                <a:xfrm>
                  <a:off x="2106" y="2868"/>
                  <a:ext cx="398" cy="219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197" name="Line 166"/>
                <p:cNvSpPr>
                  <a:spLocks noChangeShapeType="1"/>
                </p:cNvSpPr>
                <p:nvPr/>
              </p:nvSpPr>
              <p:spPr bwMode="auto">
                <a:xfrm flipV="1">
                  <a:off x="2087" y="1237"/>
                  <a:ext cx="378" cy="234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198" name="Line 167"/>
                <p:cNvSpPr>
                  <a:spLocks noChangeShapeType="1"/>
                </p:cNvSpPr>
                <p:nvPr/>
              </p:nvSpPr>
              <p:spPr bwMode="auto">
                <a:xfrm>
                  <a:off x="3042" y="1184"/>
                  <a:ext cx="384" cy="239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199" name="Line 168"/>
                <p:cNvSpPr>
                  <a:spLocks noChangeShapeType="1"/>
                </p:cNvSpPr>
                <p:nvPr/>
              </p:nvSpPr>
              <p:spPr bwMode="auto">
                <a:xfrm flipH="1" flipV="1">
                  <a:off x="3721" y="1917"/>
                  <a:ext cx="14" cy="371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46178" name="Rectangle 109"/>
            <p:cNvSpPr>
              <a:spLocks noChangeArrowheads="1"/>
            </p:cNvSpPr>
            <p:nvPr/>
          </p:nvSpPr>
          <p:spPr bwMode="auto">
            <a:xfrm>
              <a:off x="3276" y="2117"/>
              <a:ext cx="425" cy="174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C0C0C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900" b="1">
                  <a:solidFill>
                    <a:srgbClr val="CC00CC"/>
                  </a:solidFill>
                </a:rPr>
                <a:t>RCMRD </a:t>
              </a:r>
            </a:p>
            <a:p>
              <a:pPr algn="ctr" eaLnBrk="0" hangingPunct="0"/>
              <a:r>
                <a:rPr lang="en-US" sz="900" b="1">
                  <a:solidFill>
                    <a:srgbClr val="CC00CC"/>
                  </a:solidFill>
                </a:rPr>
                <a:t>East Africa</a:t>
              </a:r>
              <a:endParaRPr lang="en-US" sz="900">
                <a:solidFill>
                  <a:srgbClr val="CC00CC"/>
                </a:solidFill>
              </a:endParaRPr>
            </a:p>
          </p:txBody>
        </p:sp>
      </p:grpSp>
      <p:grpSp>
        <p:nvGrpSpPr>
          <p:cNvPr id="46084" name="Group 162"/>
          <p:cNvGrpSpPr>
            <a:grpSpLocks/>
          </p:cNvGrpSpPr>
          <p:nvPr/>
        </p:nvGrpSpPr>
        <p:grpSpPr bwMode="auto">
          <a:xfrm>
            <a:off x="1598613" y="2082800"/>
            <a:ext cx="1154112" cy="1866900"/>
            <a:chOff x="1007" y="1312"/>
            <a:chExt cx="727" cy="1176"/>
          </a:xfrm>
        </p:grpSpPr>
        <p:sp>
          <p:nvSpPr>
            <p:cNvPr id="46151" name="Freeform 121"/>
            <p:cNvSpPr>
              <a:spLocks/>
            </p:cNvSpPr>
            <p:nvPr/>
          </p:nvSpPr>
          <p:spPr bwMode="auto">
            <a:xfrm rot="-9756505">
              <a:off x="1056" y="1312"/>
              <a:ext cx="266" cy="546"/>
            </a:xfrm>
            <a:custGeom>
              <a:avLst/>
              <a:gdLst>
                <a:gd name="T0" fmla="*/ 225381527 w 331"/>
                <a:gd name="T1" fmla="*/ 0 h 426"/>
                <a:gd name="T2" fmla="*/ 395728032 w 331"/>
                <a:gd name="T3" fmla="*/ 1083868401 h 426"/>
                <a:gd name="T4" fmla="*/ 0 w 331"/>
                <a:gd name="T5" fmla="*/ 2147483647 h 426"/>
                <a:gd name="T6" fmla="*/ 0 60000 65536"/>
                <a:gd name="T7" fmla="*/ 0 60000 65536"/>
                <a:gd name="T8" fmla="*/ 0 60000 65536"/>
                <a:gd name="T9" fmla="*/ 0 w 331"/>
                <a:gd name="T10" fmla="*/ 0 h 426"/>
                <a:gd name="T11" fmla="*/ 331 w 331"/>
                <a:gd name="T12" fmla="*/ 426 h 4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31" h="426">
                  <a:moveTo>
                    <a:pt x="172" y="0"/>
                  </a:moveTo>
                  <a:cubicBezTo>
                    <a:pt x="251" y="26"/>
                    <a:pt x="331" y="53"/>
                    <a:pt x="302" y="124"/>
                  </a:cubicBezTo>
                  <a:cubicBezTo>
                    <a:pt x="273" y="195"/>
                    <a:pt x="136" y="310"/>
                    <a:pt x="0" y="426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 rot="10800000"/>
            <a:lstStyle/>
            <a:p>
              <a:pPr eaLnBrk="0" hangingPunct="0"/>
              <a:endParaRPr lang="en-US"/>
            </a:p>
          </p:txBody>
        </p:sp>
        <p:grpSp>
          <p:nvGrpSpPr>
            <p:cNvPr id="46152" name="Group 191"/>
            <p:cNvGrpSpPr>
              <a:grpSpLocks/>
            </p:cNvGrpSpPr>
            <p:nvPr/>
          </p:nvGrpSpPr>
          <p:grpSpPr bwMode="auto">
            <a:xfrm>
              <a:off x="1007" y="1733"/>
              <a:ext cx="727" cy="755"/>
              <a:chOff x="1310" y="645"/>
              <a:chExt cx="2941" cy="2948"/>
            </a:xfrm>
          </p:grpSpPr>
          <p:sp>
            <p:nvSpPr>
              <p:cNvPr id="46154" name="Oval 192"/>
              <p:cNvSpPr>
                <a:spLocks noChangeArrowheads="1"/>
              </p:cNvSpPr>
              <p:nvPr/>
            </p:nvSpPr>
            <p:spPr bwMode="auto">
              <a:xfrm>
                <a:off x="1310" y="645"/>
                <a:ext cx="2941" cy="2948"/>
              </a:xfrm>
              <a:prstGeom prst="ellipse">
                <a:avLst/>
              </a:prstGeom>
              <a:solidFill>
                <a:srgbClr val="C0C0C0">
                  <a:alpha val="25098"/>
                </a:srgbClr>
              </a:solidFill>
              <a:ln w="22225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/>
              </a:p>
            </p:txBody>
          </p:sp>
          <p:grpSp>
            <p:nvGrpSpPr>
              <p:cNvPr id="46155" name="Group 193"/>
              <p:cNvGrpSpPr>
                <a:grpSpLocks/>
              </p:cNvGrpSpPr>
              <p:nvPr/>
            </p:nvGrpSpPr>
            <p:grpSpPr bwMode="auto">
              <a:xfrm>
                <a:off x="1515" y="753"/>
                <a:ext cx="2537" cy="2755"/>
                <a:chOff x="1515" y="753"/>
                <a:chExt cx="2537" cy="2755"/>
              </a:xfrm>
            </p:grpSpPr>
            <p:pic>
              <p:nvPicPr>
                <p:cNvPr id="46156" name="Picture 15"/>
                <p:cNvPicPr>
                  <a:picLocks noChangeAspect="1" noChangeArrowheads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>
                  <a:off x="3355" y="1270"/>
                  <a:ext cx="682" cy="66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6157" name="Picture 15"/>
                <p:cNvPicPr>
                  <a:picLocks noChangeAspect="1" noChangeArrowheads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>
                  <a:off x="1515" y="1316"/>
                  <a:ext cx="682" cy="66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6158" name="Picture 15"/>
                <p:cNvPicPr>
                  <a:picLocks noChangeAspect="1" noChangeArrowheads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>
                  <a:off x="2458" y="2841"/>
                  <a:ext cx="682" cy="66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6159" name="Picture 15"/>
                <p:cNvPicPr>
                  <a:picLocks noChangeAspect="1" noChangeArrowheads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>
                  <a:off x="2403" y="753"/>
                  <a:ext cx="682" cy="66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6160" name="Picture 15"/>
                <p:cNvPicPr>
                  <a:picLocks noChangeAspect="1" noChangeArrowheads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>
                  <a:off x="3370" y="2279"/>
                  <a:ext cx="682" cy="66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6161" name="Picture 15"/>
                <p:cNvPicPr>
                  <a:picLocks noChangeAspect="1" noChangeArrowheads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>
                  <a:off x="1536" y="2351"/>
                  <a:ext cx="682" cy="66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46162" name="Oval 200"/>
                <p:cNvSpPr>
                  <a:spLocks noChangeArrowheads="1"/>
                </p:cNvSpPr>
                <p:nvPr/>
              </p:nvSpPr>
              <p:spPr bwMode="auto">
                <a:xfrm>
                  <a:off x="2179" y="1563"/>
                  <a:ext cx="1186" cy="1166"/>
                </a:xfrm>
                <a:prstGeom prst="ellipse">
                  <a:avLst/>
                </a:prstGeom>
                <a:solidFill>
                  <a:schemeClr val="accent1">
                    <a:alpha val="65097"/>
                  </a:schemeClr>
                </a:solidFill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/>
                </a:p>
              </p:txBody>
            </p:sp>
            <p:sp>
              <p:nvSpPr>
                <p:cNvPr id="46163" name="Line 201"/>
                <p:cNvSpPr>
                  <a:spLocks noChangeShapeType="1"/>
                </p:cNvSpPr>
                <p:nvPr/>
              </p:nvSpPr>
              <p:spPr bwMode="auto">
                <a:xfrm>
                  <a:off x="2139" y="1769"/>
                  <a:ext cx="117" cy="96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164" name="Line 202"/>
                <p:cNvSpPr>
                  <a:spLocks noChangeShapeType="1"/>
                </p:cNvSpPr>
                <p:nvPr/>
              </p:nvSpPr>
              <p:spPr bwMode="auto">
                <a:xfrm>
                  <a:off x="2730" y="1399"/>
                  <a:ext cx="14" cy="152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165" name="Line 203"/>
                <p:cNvSpPr>
                  <a:spLocks noChangeShapeType="1"/>
                </p:cNvSpPr>
                <p:nvPr/>
              </p:nvSpPr>
              <p:spPr bwMode="auto">
                <a:xfrm flipV="1">
                  <a:off x="2149" y="2470"/>
                  <a:ext cx="11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166" name="Line 204"/>
                <p:cNvSpPr>
                  <a:spLocks noChangeShapeType="1"/>
                </p:cNvSpPr>
                <p:nvPr/>
              </p:nvSpPr>
              <p:spPr bwMode="auto">
                <a:xfrm flipH="1">
                  <a:off x="3267" y="1738"/>
                  <a:ext cx="170" cy="95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167" name="Line 205"/>
                <p:cNvSpPr>
                  <a:spLocks noChangeShapeType="1"/>
                </p:cNvSpPr>
                <p:nvPr/>
              </p:nvSpPr>
              <p:spPr bwMode="auto">
                <a:xfrm>
                  <a:off x="3302" y="2383"/>
                  <a:ext cx="138" cy="76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168" name="Line 206"/>
                <p:cNvSpPr>
                  <a:spLocks noChangeShapeType="1"/>
                </p:cNvSpPr>
                <p:nvPr/>
              </p:nvSpPr>
              <p:spPr bwMode="auto">
                <a:xfrm flipV="1">
                  <a:off x="2802" y="2737"/>
                  <a:ext cx="1" cy="155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169" name="Line 207"/>
                <p:cNvSpPr>
                  <a:spLocks noChangeShapeType="1"/>
                </p:cNvSpPr>
                <p:nvPr/>
              </p:nvSpPr>
              <p:spPr bwMode="auto">
                <a:xfrm flipV="1">
                  <a:off x="3072" y="2770"/>
                  <a:ext cx="377" cy="254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170" name="Line 208"/>
                <p:cNvSpPr>
                  <a:spLocks noChangeShapeType="1"/>
                </p:cNvSpPr>
                <p:nvPr/>
              </p:nvSpPr>
              <p:spPr bwMode="auto">
                <a:xfrm flipV="1">
                  <a:off x="1818" y="1954"/>
                  <a:ext cx="7" cy="433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171" name="Line 209"/>
                <p:cNvSpPr>
                  <a:spLocks noChangeShapeType="1"/>
                </p:cNvSpPr>
                <p:nvPr/>
              </p:nvSpPr>
              <p:spPr bwMode="auto">
                <a:xfrm>
                  <a:off x="2106" y="2868"/>
                  <a:ext cx="398" cy="219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172" name="Line 210"/>
                <p:cNvSpPr>
                  <a:spLocks noChangeShapeType="1"/>
                </p:cNvSpPr>
                <p:nvPr/>
              </p:nvSpPr>
              <p:spPr bwMode="auto">
                <a:xfrm flipV="1">
                  <a:off x="2087" y="1237"/>
                  <a:ext cx="378" cy="234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173" name="Line 211"/>
                <p:cNvSpPr>
                  <a:spLocks noChangeShapeType="1"/>
                </p:cNvSpPr>
                <p:nvPr/>
              </p:nvSpPr>
              <p:spPr bwMode="auto">
                <a:xfrm>
                  <a:off x="3042" y="1184"/>
                  <a:ext cx="384" cy="239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174" name="Line 212"/>
                <p:cNvSpPr>
                  <a:spLocks noChangeShapeType="1"/>
                </p:cNvSpPr>
                <p:nvPr/>
              </p:nvSpPr>
              <p:spPr bwMode="auto">
                <a:xfrm flipH="1" flipV="1">
                  <a:off x="3721" y="1917"/>
                  <a:ext cx="14" cy="371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46153" name="Rectangle 109"/>
            <p:cNvSpPr>
              <a:spLocks noChangeArrowheads="1"/>
            </p:cNvSpPr>
            <p:nvPr/>
          </p:nvSpPr>
          <p:spPr bwMode="auto">
            <a:xfrm>
              <a:off x="1098" y="2035"/>
              <a:ext cx="525" cy="178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C0C0C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900" b="1">
                  <a:solidFill>
                    <a:srgbClr val="CC00CC"/>
                  </a:solidFill>
                </a:rPr>
                <a:t>CATHALAC</a:t>
              </a:r>
            </a:p>
            <a:p>
              <a:pPr algn="ctr" eaLnBrk="0" hangingPunct="0"/>
              <a:r>
                <a:rPr lang="en-US" sz="900" b="1">
                  <a:solidFill>
                    <a:srgbClr val="CC00CC"/>
                  </a:solidFill>
                </a:rPr>
                <a:t>Latin America</a:t>
              </a:r>
            </a:p>
          </p:txBody>
        </p:sp>
      </p:grpSp>
      <p:grpSp>
        <p:nvGrpSpPr>
          <p:cNvPr id="34" name="Group 56"/>
          <p:cNvGrpSpPr>
            <a:grpSpLocks/>
          </p:cNvGrpSpPr>
          <p:nvPr/>
        </p:nvGrpSpPr>
        <p:grpSpPr bwMode="auto">
          <a:xfrm>
            <a:off x="2160588" y="1609725"/>
            <a:ext cx="6086475" cy="2411413"/>
            <a:chOff x="2160960" y="1610030"/>
            <a:chExt cx="6086103" cy="2411108"/>
          </a:xfrm>
        </p:grpSpPr>
        <p:grpSp>
          <p:nvGrpSpPr>
            <p:cNvPr id="46089" name="Group 117"/>
            <p:cNvGrpSpPr>
              <a:grpSpLocks/>
            </p:cNvGrpSpPr>
            <p:nvPr/>
          </p:nvGrpSpPr>
          <p:grpSpPr bwMode="auto">
            <a:xfrm>
              <a:off x="2160960" y="1610030"/>
              <a:ext cx="5036766" cy="1977151"/>
              <a:chOff x="2160960" y="1610030"/>
              <a:chExt cx="5036766" cy="1977151"/>
            </a:xfrm>
          </p:grpSpPr>
          <p:sp>
            <p:nvSpPr>
              <p:cNvPr id="46099" name="Freeform 117"/>
              <p:cNvSpPr>
                <a:spLocks/>
              </p:cNvSpPr>
              <p:nvPr/>
            </p:nvSpPr>
            <p:spPr bwMode="auto">
              <a:xfrm rot="-315439">
                <a:off x="2160960" y="1853411"/>
                <a:ext cx="1949748" cy="686462"/>
              </a:xfrm>
              <a:custGeom>
                <a:avLst/>
                <a:gdLst>
                  <a:gd name="T0" fmla="*/ 97218210 w 1101"/>
                  <a:gd name="T1" fmla="*/ 438034564 h 344"/>
                  <a:gd name="T2" fmla="*/ 454726832 w 1101"/>
                  <a:gd name="T3" fmla="*/ 537587608 h 344"/>
                  <a:gd name="T4" fmla="*/ 2147483647 w 1101"/>
                  <a:gd name="T5" fmla="*/ 139375745 h 344"/>
                  <a:gd name="T6" fmla="*/ 2147483647 w 1101"/>
                  <a:gd name="T7" fmla="*/ 1369854889 h 34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01"/>
                  <a:gd name="T13" fmla="*/ 0 h 344"/>
                  <a:gd name="T14" fmla="*/ 1101 w 1101"/>
                  <a:gd name="T15" fmla="*/ 344 h 34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01" h="344">
                    <a:moveTo>
                      <a:pt x="31" y="110"/>
                    </a:moveTo>
                    <a:cubicBezTo>
                      <a:pt x="36" y="110"/>
                      <a:pt x="0" y="147"/>
                      <a:pt x="145" y="135"/>
                    </a:cubicBezTo>
                    <a:cubicBezTo>
                      <a:pt x="290" y="123"/>
                      <a:pt x="743" y="0"/>
                      <a:pt x="902" y="35"/>
                    </a:cubicBezTo>
                    <a:cubicBezTo>
                      <a:pt x="1061" y="70"/>
                      <a:pt x="1068" y="293"/>
                      <a:pt x="1101" y="344"/>
                    </a:cubicBezTo>
                  </a:path>
                </a:pathLst>
              </a:custGeom>
              <a:noFill/>
              <a:ln w="38100" cap="rnd">
                <a:solidFill>
                  <a:srgbClr val="FFFF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6100" name="Freeform 213"/>
              <p:cNvSpPr>
                <a:spLocks/>
              </p:cNvSpPr>
              <p:nvPr/>
            </p:nvSpPr>
            <p:spPr bwMode="auto">
              <a:xfrm rot="-1234797">
                <a:off x="4737100" y="3289300"/>
                <a:ext cx="146050" cy="242888"/>
              </a:xfrm>
              <a:custGeom>
                <a:avLst/>
                <a:gdLst>
                  <a:gd name="T0" fmla="*/ 0 w 535"/>
                  <a:gd name="T1" fmla="*/ 0 h 398"/>
                  <a:gd name="T2" fmla="*/ 2147483647 w 535"/>
                  <a:gd name="T3" fmla="*/ 2147483647 h 398"/>
                  <a:gd name="T4" fmla="*/ 2147483647 w 535"/>
                  <a:gd name="T5" fmla="*/ 2147483647 h 398"/>
                  <a:gd name="T6" fmla="*/ 0 60000 65536"/>
                  <a:gd name="T7" fmla="*/ 0 60000 65536"/>
                  <a:gd name="T8" fmla="*/ 0 60000 65536"/>
                  <a:gd name="T9" fmla="*/ 0 w 535"/>
                  <a:gd name="T10" fmla="*/ 0 h 398"/>
                  <a:gd name="T11" fmla="*/ 535 w 535"/>
                  <a:gd name="T12" fmla="*/ 398 h 39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35" h="398">
                    <a:moveTo>
                      <a:pt x="0" y="0"/>
                    </a:moveTo>
                    <a:cubicBezTo>
                      <a:pt x="27" y="118"/>
                      <a:pt x="55" y="236"/>
                      <a:pt x="144" y="302"/>
                    </a:cubicBezTo>
                    <a:cubicBezTo>
                      <a:pt x="233" y="368"/>
                      <a:pt x="470" y="382"/>
                      <a:pt x="535" y="398"/>
                    </a:cubicBezTo>
                  </a:path>
                </a:pathLst>
              </a:custGeom>
              <a:noFill/>
              <a:ln w="38100" cap="rnd">
                <a:solidFill>
                  <a:srgbClr val="FF99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6101" name="Freeform 221"/>
              <p:cNvSpPr>
                <a:spLocks/>
              </p:cNvSpPr>
              <p:nvPr/>
            </p:nvSpPr>
            <p:spPr bwMode="auto">
              <a:xfrm rot="-562834">
                <a:off x="4895850" y="2220913"/>
                <a:ext cx="1130300" cy="114300"/>
              </a:xfrm>
              <a:custGeom>
                <a:avLst/>
                <a:gdLst>
                  <a:gd name="T0" fmla="*/ 0 w 1146"/>
                  <a:gd name="T1" fmla="*/ 2147483647 h 192"/>
                  <a:gd name="T2" fmla="*/ 2147483647 w 1146"/>
                  <a:gd name="T3" fmla="*/ 2147483647 h 192"/>
                  <a:gd name="T4" fmla="*/ 2147483647 w 1146"/>
                  <a:gd name="T5" fmla="*/ 2147483647 h 192"/>
                  <a:gd name="T6" fmla="*/ 0 60000 65536"/>
                  <a:gd name="T7" fmla="*/ 0 60000 65536"/>
                  <a:gd name="T8" fmla="*/ 0 60000 65536"/>
                  <a:gd name="T9" fmla="*/ 0 w 1146"/>
                  <a:gd name="T10" fmla="*/ 0 h 192"/>
                  <a:gd name="T11" fmla="*/ 1146 w 1146"/>
                  <a:gd name="T12" fmla="*/ 192 h 19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46" h="192">
                    <a:moveTo>
                      <a:pt x="0" y="192"/>
                    </a:moveTo>
                    <a:cubicBezTo>
                      <a:pt x="166" y="100"/>
                      <a:pt x="333" y="8"/>
                      <a:pt x="524" y="4"/>
                    </a:cubicBezTo>
                    <a:cubicBezTo>
                      <a:pt x="715" y="0"/>
                      <a:pt x="930" y="84"/>
                      <a:pt x="1146" y="169"/>
                    </a:cubicBezTo>
                  </a:path>
                </a:pathLst>
              </a:custGeom>
              <a:noFill/>
              <a:ln w="38100" cap="rnd">
                <a:solidFill>
                  <a:srgbClr val="FF99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6102" name="Freeform 117"/>
              <p:cNvSpPr>
                <a:spLocks/>
              </p:cNvSpPr>
              <p:nvPr/>
            </p:nvSpPr>
            <p:spPr bwMode="auto">
              <a:xfrm rot="-169575">
                <a:off x="3676837" y="1610030"/>
                <a:ext cx="2702354" cy="277006"/>
              </a:xfrm>
              <a:custGeom>
                <a:avLst/>
                <a:gdLst>
                  <a:gd name="T0" fmla="*/ 0 w 1008"/>
                  <a:gd name="T1" fmla="*/ 2147483647 h 330"/>
                  <a:gd name="T2" fmla="*/ 2147483647 w 1008"/>
                  <a:gd name="T3" fmla="*/ 2147483647 h 330"/>
                  <a:gd name="T4" fmla="*/ 2147483647 w 1008"/>
                  <a:gd name="T5" fmla="*/ 2147483647 h 330"/>
                  <a:gd name="T6" fmla="*/ 0 60000 65536"/>
                  <a:gd name="T7" fmla="*/ 0 60000 65536"/>
                  <a:gd name="T8" fmla="*/ 0 60000 65536"/>
                  <a:gd name="T9" fmla="*/ 0 w 1008"/>
                  <a:gd name="T10" fmla="*/ 0 h 330"/>
                  <a:gd name="T11" fmla="*/ 1008 w 1008"/>
                  <a:gd name="T12" fmla="*/ 330 h 33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08" h="330">
                    <a:moveTo>
                      <a:pt x="0" y="206"/>
                    </a:moveTo>
                    <a:cubicBezTo>
                      <a:pt x="320" y="103"/>
                      <a:pt x="641" y="0"/>
                      <a:pt x="809" y="21"/>
                    </a:cubicBezTo>
                    <a:cubicBezTo>
                      <a:pt x="977" y="42"/>
                      <a:pt x="975" y="279"/>
                      <a:pt x="1008" y="330"/>
                    </a:cubicBezTo>
                  </a:path>
                </a:pathLst>
              </a:custGeom>
              <a:noFill/>
              <a:ln w="38100" cap="rnd">
                <a:solidFill>
                  <a:srgbClr val="FFFF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6103" name="Freeform 221"/>
              <p:cNvSpPr>
                <a:spLocks/>
              </p:cNvSpPr>
              <p:nvPr/>
            </p:nvSpPr>
            <p:spPr bwMode="auto">
              <a:xfrm rot="20682406" flipV="1">
                <a:off x="2803525" y="3333750"/>
                <a:ext cx="1106488" cy="155575"/>
              </a:xfrm>
              <a:custGeom>
                <a:avLst/>
                <a:gdLst>
                  <a:gd name="T0" fmla="*/ 0 w 1146"/>
                  <a:gd name="T1" fmla="*/ 2147483647 h 192"/>
                  <a:gd name="T2" fmla="*/ 2147483647 w 1146"/>
                  <a:gd name="T3" fmla="*/ 2147483647 h 192"/>
                  <a:gd name="T4" fmla="*/ 2147483647 w 1146"/>
                  <a:gd name="T5" fmla="*/ 2147483647 h 192"/>
                  <a:gd name="T6" fmla="*/ 0 60000 65536"/>
                  <a:gd name="T7" fmla="*/ 0 60000 65536"/>
                  <a:gd name="T8" fmla="*/ 0 60000 65536"/>
                  <a:gd name="T9" fmla="*/ 0 w 1146"/>
                  <a:gd name="T10" fmla="*/ 0 h 192"/>
                  <a:gd name="T11" fmla="*/ 1146 w 1146"/>
                  <a:gd name="T12" fmla="*/ 192 h 19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46" h="192">
                    <a:moveTo>
                      <a:pt x="0" y="192"/>
                    </a:moveTo>
                    <a:cubicBezTo>
                      <a:pt x="166" y="100"/>
                      <a:pt x="333" y="8"/>
                      <a:pt x="524" y="4"/>
                    </a:cubicBezTo>
                    <a:cubicBezTo>
                      <a:pt x="715" y="0"/>
                      <a:pt x="930" y="84"/>
                      <a:pt x="1146" y="169"/>
                    </a:cubicBezTo>
                  </a:path>
                </a:pathLst>
              </a:custGeom>
              <a:noFill/>
              <a:ln w="38100" cap="rnd">
                <a:solidFill>
                  <a:srgbClr val="FF9900"/>
                </a:solidFill>
                <a:prstDash val="sysDot"/>
                <a:round/>
                <a:headEnd/>
                <a:tailEnd/>
              </a:ln>
            </p:spPr>
            <p:txBody>
              <a:bodyPr rot="10800000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6104" name="Freeform 221"/>
              <p:cNvSpPr>
                <a:spLocks/>
              </p:cNvSpPr>
              <p:nvPr/>
            </p:nvSpPr>
            <p:spPr bwMode="auto">
              <a:xfrm rot="18721888" flipV="1">
                <a:off x="6137275" y="3208338"/>
                <a:ext cx="617538" cy="104775"/>
              </a:xfrm>
              <a:custGeom>
                <a:avLst/>
                <a:gdLst>
                  <a:gd name="T0" fmla="*/ 0 w 1146"/>
                  <a:gd name="T1" fmla="*/ 2147483647 h 192"/>
                  <a:gd name="T2" fmla="*/ 2147483647 w 1146"/>
                  <a:gd name="T3" fmla="*/ 2147483647 h 192"/>
                  <a:gd name="T4" fmla="*/ 2147483647 w 1146"/>
                  <a:gd name="T5" fmla="*/ 2147483647 h 192"/>
                  <a:gd name="T6" fmla="*/ 0 60000 65536"/>
                  <a:gd name="T7" fmla="*/ 0 60000 65536"/>
                  <a:gd name="T8" fmla="*/ 0 60000 65536"/>
                  <a:gd name="T9" fmla="*/ 0 w 1146"/>
                  <a:gd name="T10" fmla="*/ 0 h 192"/>
                  <a:gd name="T11" fmla="*/ 1146 w 1146"/>
                  <a:gd name="T12" fmla="*/ 192 h 19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46" h="192">
                    <a:moveTo>
                      <a:pt x="0" y="192"/>
                    </a:moveTo>
                    <a:cubicBezTo>
                      <a:pt x="166" y="100"/>
                      <a:pt x="333" y="8"/>
                      <a:pt x="524" y="4"/>
                    </a:cubicBezTo>
                    <a:cubicBezTo>
                      <a:pt x="715" y="0"/>
                      <a:pt x="930" y="84"/>
                      <a:pt x="1146" y="169"/>
                    </a:cubicBezTo>
                  </a:path>
                </a:pathLst>
              </a:custGeom>
              <a:noFill/>
              <a:ln w="38100" cap="rnd">
                <a:solidFill>
                  <a:srgbClr val="FF9900"/>
                </a:solidFill>
                <a:prstDash val="sysDot"/>
                <a:round/>
                <a:headEnd/>
                <a:tailEnd/>
              </a:ln>
            </p:spPr>
            <p:txBody>
              <a:bodyPr rot="10800000" vert="eaVert"/>
              <a:lstStyle/>
              <a:p>
                <a:pPr eaLnBrk="0" hangingPunct="0"/>
                <a:endParaRPr lang="en-US"/>
              </a:p>
            </p:txBody>
          </p:sp>
          <p:grpSp>
            <p:nvGrpSpPr>
              <p:cNvPr id="46105" name="Group 125"/>
              <p:cNvGrpSpPr>
                <a:grpSpLocks/>
              </p:cNvGrpSpPr>
              <p:nvPr/>
            </p:nvGrpSpPr>
            <p:grpSpPr bwMode="auto">
              <a:xfrm>
                <a:off x="6043613" y="1781175"/>
                <a:ext cx="1154113" cy="1198563"/>
                <a:chOff x="1310" y="645"/>
                <a:chExt cx="2941" cy="2948"/>
              </a:xfrm>
            </p:grpSpPr>
            <p:sp>
              <p:nvSpPr>
                <p:cNvPr id="46130" name="Oval 126"/>
                <p:cNvSpPr>
                  <a:spLocks noChangeArrowheads="1"/>
                </p:cNvSpPr>
                <p:nvPr/>
              </p:nvSpPr>
              <p:spPr bwMode="auto">
                <a:xfrm>
                  <a:off x="1310" y="645"/>
                  <a:ext cx="2941" cy="2948"/>
                </a:xfrm>
                <a:prstGeom prst="ellipse">
                  <a:avLst/>
                </a:prstGeom>
                <a:solidFill>
                  <a:srgbClr val="C0C0C0">
                    <a:alpha val="65097"/>
                  </a:srgbClr>
                </a:solidFill>
                <a:ln w="22225">
                  <a:solidFill>
                    <a:srgbClr val="FF0000"/>
                  </a:solidFill>
                  <a:prstDash val="dash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grpSp>
              <p:nvGrpSpPr>
                <p:cNvPr id="46131" name="Group 127"/>
                <p:cNvGrpSpPr>
                  <a:grpSpLocks/>
                </p:cNvGrpSpPr>
                <p:nvPr/>
              </p:nvGrpSpPr>
              <p:grpSpPr bwMode="auto">
                <a:xfrm>
                  <a:off x="1515" y="753"/>
                  <a:ext cx="2537" cy="2755"/>
                  <a:chOff x="1515" y="753"/>
                  <a:chExt cx="2537" cy="2755"/>
                </a:xfrm>
              </p:grpSpPr>
              <p:pic>
                <p:nvPicPr>
                  <p:cNvPr id="46132" name="Picture 15"/>
                  <p:cNvPicPr>
                    <a:picLocks noChangeAspect="1" noChangeArrowheads="1"/>
                  </p:cNvPicPr>
                  <p:nvPr/>
                </p:nvPicPr>
                <p:blipFill>
                  <a:blip r:embed="rId3"/>
                  <a:srcRect/>
                  <a:stretch>
                    <a:fillRect/>
                  </a:stretch>
                </p:blipFill>
                <p:spPr bwMode="auto">
                  <a:xfrm>
                    <a:off x="3355" y="1270"/>
                    <a:ext cx="682" cy="66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46133" name="Picture 15"/>
                  <p:cNvPicPr>
                    <a:picLocks noChangeAspect="1" noChangeArrowheads="1"/>
                  </p:cNvPicPr>
                  <p:nvPr/>
                </p:nvPicPr>
                <p:blipFill>
                  <a:blip r:embed="rId3"/>
                  <a:srcRect/>
                  <a:stretch>
                    <a:fillRect/>
                  </a:stretch>
                </p:blipFill>
                <p:spPr bwMode="auto">
                  <a:xfrm>
                    <a:off x="1515" y="1316"/>
                    <a:ext cx="682" cy="66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46134" name="Picture 15"/>
                  <p:cNvPicPr>
                    <a:picLocks noChangeAspect="1" noChangeArrowheads="1"/>
                  </p:cNvPicPr>
                  <p:nvPr/>
                </p:nvPicPr>
                <p:blipFill>
                  <a:blip r:embed="rId3"/>
                  <a:srcRect/>
                  <a:stretch>
                    <a:fillRect/>
                  </a:stretch>
                </p:blipFill>
                <p:spPr bwMode="auto">
                  <a:xfrm>
                    <a:off x="2458" y="2841"/>
                    <a:ext cx="682" cy="66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46135" name="Picture 15"/>
                  <p:cNvPicPr>
                    <a:picLocks noChangeAspect="1" noChangeArrowheads="1"/>
                  </p:cNvPicPr>
                  <p:nvPr/>
                </p:nvPicPr>
                <p:blipFill>
                  <a:blip r:embed="rId3"/>
                  <a:srcRect/>
                  <a:stretch>
                    <a:fillRect/>
                  </a:stretch>
                </p:blipFill>
                <p:spPr bwMode="auto">
                  <a:xfrm>
                    <a:off x="2403" y="753"/>
                    <a:ext cx="682" cy="66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46136" name="Picture 15"/>
                  <p:cNvPicPr>
                    <a:picLocks noChangeAspect="1" noChangeArrowheads="1"/>
                  </p:cNvPicPr>
                  <p:nvPr/>
                </p:nvPicPr>
                <p:blipFill>
                  <a:blip r:embed="rId3"/>
                  <a:srcRect/>
                  <a:stretch>
                    <a:fillRect/>
                  </a:stretch>
                </p:blipFill>
                <p:spPr bwMode="auto">
                  <a:xfrm>
                    <a:off x="3370" y="2279"/>
                    <a:ext cx="682" cy="66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46137" name="Picture 15"/>
                  <p:cNvPicPr>
                    <a:picLocks noChangeAspect="1" noChangeArrowheads="1"/>
                  </p:cNvPicPr>
                  <p:nvPr/>
                </p:nvPicPr>
                <p:blipFill>
                  <a:blip r:embed="rId3"/>
                  <a:srcRect/>
                  <a:stretch>
                    <a:fillRect/>
                  </a:stretch>
                </p:blipFill>
                <p:spPr bwMode="auto">
                  <a:xfrm>
                    <a:off x="1536" y="2351"/>
                    <a:ext cx="682" cy="66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46138" name="Oval 134"/>
                  <p:cNvSpPr>
                    <a:spLocks noChangeArrowheads="1"/>
                  </p:cNvSpPr>
                  <p:nvPr/>
                </p:nvSpPr>
                <p:spPr bwMode="auto">
                  <a:xfrm>
                    <a:off x="2179" y="1563"/>
                    <a:ext cx="1186" cy="1166"/>
                  </a:xfrm>
                  <a:prstGeom prst="ellipse">
                    <a:avLst/>
                  </a:prstGeom>
                  <a:solidFill>
                    <a:schemeClr val="accent1">
                      <a:alpha val="65097"/>
                    </a:schemeClr>
                  </a:solidFill>
                  <a:ln w="254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6139" name="Line 135"/>
                  <p:cNvSpPr>
                    <a:spLocks noChangeShapeType="1"/>
                  </p:cNvSpPr>
                  <p:nvPr/>
                </p:nvSpPr>
                <p:spPr bwMode="auto">
                  <a:xfrm>
                    <a:off x="2139" y="1769"/>
                    <a:ext cx="117" cy="96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6140" name="Line 136"/>
                  <p:cNvSpPr>
                    <a:spLocks noChangeShapeType="1"/>
                  </p:cNvSpPr>
                  <p:nvPr/>
                </p:nvSpPr>
                <p:spPr bwMode="auto">
                  <a:xfrm>
                    <a:off x="2730" y="1399"/>
                    <a:ext cx="14" cy="152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6141" name="Line 13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49" y="2470"/>
                    <a:ext cx="118" cy="48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6142" name="Line 13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267" y="1738"/>
                    <a:ext cx="170" cy="95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6143" name="Line 139"/>
                  <p:cNvSpPr>
                    <a:spLocks noChangeShapeType="1"/>
                  </p:cNvSpPr>
                  <p:nvPr/>
                </p:nvSpPr>
                <p:spPr bwMode="auto">
                  <a:xfrm>
                    <a:off x="3302" y="2383"/>
                    <a:ext cx="138" cy="76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6144" name="Line 14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802" y="2737"/>
                    <a:ext cx="1" cy="155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6145" name="Line 14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072" y="2770"/>
                    <a:ext cx="377" cy="254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6146" name="Line 14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818" y="1954"/>
                    <a:ext cx="7" cy="433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6147" name="Line 143"/>
                  <p:cNvSpPr>
                    <a:spLocks noChangeShapeType="1"/>
                  </p:cNvSpPr>
                  <p:nvPr/>
                </p:nvSpPr>
                <p:spPr bwMode="auto">
                  <a:xfrm>
                    <a:off x="2106" y="2868"/>
                    <a:ext cx="398" cy="219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6148" name="Line 14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087" y="1237"/>
                    <a:ext cx="378" cy="234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6149" name="Line 145"/>
                  <p:cNvSpPr>
                    <a:spLocks noChangeShapeType="1"/>
                  </p:cNvSpPr>
                  <p:nvPr/>
                </p:nvSpPr>
                <p:spPr bwMode="auto">
                  <a:xfrm>
                    <a:off x="3042" y="1184"/>
                    <a:ext cx="384" cy="239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6150" name="Line 146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3721" y="1917"/>
                    <a:ext cx="14" cy="371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46106" name="Rectangle 109"/>
              <p:cNvSpPr>
                <a:spLocks noChangeArrowheads="1"/>
              </p:cNvSpPr>
              <p:nvPr/>
            </p:nvSpPr>
            <p:spPr bwMode="auto">
              <a:xfrm>
                <a:off x="6184900" y="2222500"/>
                <a:ext cx="858838" cy="304800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lang="en-US" sz="800" b="1">
                    <a:solidFill>
                      <a:srgbClr val="CC00CC"/>
                    </a:solidFill>
                  </a:rPr>
                  <a:t>Future Central</a:t>
                </a:r>
              </a:p>
              <a:p>
                <a:pPr algn="ctr" eaLnBrk="0" hangingPunct="0"/>
                <a:r>
                  <a:rPr lang="en-US" sz="800" b="1">
                    <a:solidFill>
                      <a:srgbClr val="CC00CC"/>
                    </a:solidFill>
                  </a:rPr>
                  <a:t>Asian Node</a:t>
                </a:r>
                <a:endParaRPr lang="en-US" sz="800">
                  <a:solidFill>
                    <a:srgbClr val="CC00CC"/>
                  </a:solidFill>
                </a:endParaRPr>
              </a:p>
            </p:txBody>
          </p:sp>
          <p:grpSp>
            <p:nvGrpSpPr>
              <p:cNvPr id="46107" name="Group 169"/>
              <p:cNvGrpSpPr>
                <a:grpSpLocks/>
              </p:cNvGrpSpPr>
              <p:nvPr/>
            </p:nvGrpSpPr>
            <p:grpSpPr bwMode="auto">
              <a:xfrm>
                <a:off x="3757613" y="2388618"/>
                <a:ext cx="1154113" cy="1198563"/>
                <a:chOff x="1310" y="645"/>
                <a:chExt cx="2941" cy="2948"/>
              </a:xfrm>
            </p:grpSpPr>
            <p:sp>
              <p:nvSpPr>
                <p:cNvPr id="46109" name="Oval 170"/>
                <p:cNvSpPr>
                  <a:spLocks noChangeArrowheads="1"/>
                </p:cNvSpPr>
                <p:nvPr/>
              </p:nvSpPr>
              <p:spPr bwMode="auto">
                <a:xfrm>
                  <a:off x="1310" y="645"/>
                  <a:ext cx="2941" cy="2948"/>
                </a:xfrm>
                <a:prstGeom prst="ellipse">
                  <a:avLst/>
                </a:prstGeom>
                <a:solidFill>
                  <a:srgbClr val="C0C0C0">
                    <a:alpha val="65097"/>
                  </a:srgbClr>
                </a:solidFill>
                <a:ln w="22225">
                  <a:solidFill>
                    <a:srgbClr val="FF0000"/>
                  </a:solidFill>
                  <a:prstDash val="dash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/>
                </a:p>
              </p:txBody>
            </p:sp>
            <p:grpSp>
              <p:nvGrpSpPr>
                <p:cNvPr id="46110" name="Group 171"/>
                <p:cNvGrpSpPr>
                  <a:grpSpLocks/>
                </p:cNvGrpSpPr>
                <p:nvPr/>
              </p:nvGrpSpPr>
              <p:grpSpPr bwMode="auto">
                <a:xfrm>
                  <a:off x="1515" y="753"/>
                  <a:ext cx="2537" cy="2755"/>
                  <a:chOff x="1515" y="753"/>
                  <a:chExt cx="2537" cy="2755"/>
                </a:xfrm>
              </p:grpSpPr>
              <p:pic>
                <p:nvPicPr>
                  <p:cNvPr id="46111" name="Picture 15"/>
                  <p:cNvPicPr>
                    <a:picLocks noChangeAspect="1" noChangeArrowheads="1"/>
                  </p:cNvPicPr>
                  <p:nvPr/>
                </p:nvPicPr>
                <p:blipFill>
                  <a:blip r:embed="rId3"/>
                  <a:srcRect/>
                  <a:stretch>
                    <a:fillRect/>
                  </a:stretch>
                </p:blipFill>
                <p:spPr bwMode="auto">
                  <a:xfrm>
                    <a:off x="3355" y="1270"/>
                    <a:ext cx="682" cy="66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46112" name="Picture 15"/>
                  <p:cNvPicPr>
                    <a:picLocks noChangeAspect="1" noChangeArrowheads="1"/>
                  </p:cNvPicPr>
                  <p:nvPr/>
                </p:nvPicPr>
                <p:blipFill>
                  <a:blip r:embed="rId3"/>
                  <a:srcRect/>
                  <a:stretch>
                    <a:fillRect/>
                  </a:stretch>
                </p:blipFill>
                <p:spPr bwMode="auto">
                  <a:xfrm>
                    <a:off x="1515" y="1316"/>
                    <a:ext cx="682" cy="66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46113" name="Picture 15"/>
                  <p:cNvPicPr>
                    <a:picLocks noChangeAspect="1" noChangeArrowheads="1"/>
                  </p:cNvPicPr>
                  <p:nvPr/>
                </p:nvPicPr>
                <p:blipFill>
                  <a:blip r:embed="rId3"/>
                  <a:srcRect/>
                  <a:stretch>
                    <a:fillRect/>
                  </a:stretch>
                </p:blipFill>
                <p:spPr bwMode="auto">
                  <a:xfrm>
                    <a:off x="2458" y="2841"/>
                    <a:ext cx="682" cy="66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46114" name="Picture 15"/>
                  <p:cNvPicPr>
                    <a:picLocks noChangeAspect="1" noChangeArrowheads="1"/>
                  </p:cNvPicPr>
                  <p:nvPr/>
                </p:nvPicPr>
                <p:blipFill>
                  <a:blip r:embed="rId3"/>
                  <a:srcRect/>
                  <a:stretch>
                    <a:fillRect/>
                  </a:stretch>
                </p:blipFill>
                <p:spPr bwMode="auto">
                  <a:xfrm>
                    <a:off x="2403" y="753"/>
                    <a:ext cx="682" cy="66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46115" name="Picture 15"/>
                  <p:cNvPicPr>
                    <a:picLocks noChangeAspect="1" noChangeArrowheads="1"/>
                  </p:cNvPicPr>
                  <p:nvPr/>
                </p:nvPicPr>
                <p:blipFill>
                  <a:blip r:embed="rId3"/>
                  <a:srcRect/>
                  <a:stretch>
                    <a:fillRect/>
                  </a:stretch>
                </p:blipFill>
                <p:spPr bwMode="auto">
                  <a:xfrm>
                    <a:off x="3370" y="2279"/>
                    <a:ext cx="682" cy="66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46116" name="Picture 15"/>
                  <p:cNvPicPr>
                    <a:picLocks noChangeAspect="1" noChangeArrowheads="1"/>
                  </p:cNvPicPr>
                  <p:nvPr/>
                </p:nvPicPr>
                <p:blipFill>
                  <a:blip r:embed="rId3"/>
                  <a:srcRect/>
                  <a:stretch>
                    <a:fillRect/>
                  </a:stretch>
                </p:blipFill>
                <p:spPr bwMode="auto">
                  <a:xfrm>
                    <a:off x="1536" y="2351"/>
                    <a:ext cx="682" cy="66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46117" name="Oval 178"/>
                  <p:cNvSpPr>
                    <a:spLocks noChangeArrowheads="1"/>
                  </p:cNvSpPr>
                  <p:nvPr/>
                </p:nvSpPr>
                <p:spPr bwMode="auto">
                  <a:xfrm>
                    <a:off x="2179" y="1563"/>
                    <a:ext cx="1186" cy="1166"/>
                  </a:xfrm>
                  <a:prstGeom prst="ellipse">
                    <a:avLst/>
                  </a:prstGeom>
                  <a:solidFill>
                    <a:schemeClr val="accent1">
                      <a:alpha val="65097"/>
                    </a:schemeClr>
                  </a:solidFill>
                  <a:ln w="254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/>
                  </a:p>
                </p:txBody>
              </p:sp>
              <p:sp>
                <p:nvSpPr>
                  <p:cNvPr id="46118" name="Line 179"/>
                  <p:cNvSpPr>
                    <a:spLocks noChangeShapeType="1"/>
                  </p:cNvSpPr>
                  <p:nvPr/>
                </p:nvSpPr>
                <p:spPr bwMode="auto">
                  <a:xfrm>
                    <a:off x="2139" y="1769"/>
                    <a:ext cx="117" cy="96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6119" name="Line 180"/>
                  <p:cNvSpPr>
                    <a:spLocks noChangeShapeType="1"/>
                  </p:cNvSpPr>
                  <p:nvPr/>
                </p:nvSpPr>
                <p:spPr bwMode="auto">
                  <a:xfrm>
                    <a:off x="2730" y="1399"/>
                    <a:ext cx="14" cy="152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6120" name="Line 18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49" y="2470"/>
                    <a:ext cx="118" cy="48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6121" name="Line 18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267" y="1738"/>
                    <a:ext cx="170" cy="95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6122" name="Line 183"/>
                  <p:cNvSpPr>
                    <a:spLocks noChangeShapeType="1"/>
                  </p:cNvSpPr>
                  <p:nvPr/>
                </p:nvSpPr>
                <p:spPr bwMode="auto">
                  <a:xfrm>
                    <a:off x="3302" y="2383"/>
                    <a:ext cx="138" cy="76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6123" name="Line 18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802" y="2737"/>
                    <a:ext cx="1" cy="155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6124" name="Line 18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072" y="2770"/>
                    <a:ext cx="377" cy="254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6125" name="Line 18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818" y="1954"/>
                    <a:ext cx="7" cy="433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6126" name="Line 187"/>
                  <p:cNvSpPr>
                    <a:spLocks noChangeShapeType="1"/>
                  </p:cNvSpPr>
                  <p:nvPr/>
                </p:nvSpPr>
                <p:spPr bwMode="auto">
                  <a:xfrm>
                    <a:off x="2106" y="2868"/>
                    <a:ext cx="398" cy="219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6127" name="Line 18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087" y="1237"/>
                    <a:ext cx="378" cy="234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6128" name="Line 189"/>
                  <p:cNvSpPr>
                    <a:spLocks noChangeShapeType="1"/>
                  </p:cNvSpPr>
                  <p:nvPr/>
                </p:nvSpPr>
                <p:spPr bwMode="auto">
                  <a:xfrm>
                    <a:off x="3042" y="1184"/>
                    <a:ext cx="384" cy="239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6129" name="Line 190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3721" y="1917"/>
                    <a:ext cx="14" cy="371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46108" name="Rectangle 109"/>
              <p:cNvSpPr>
                <a:spLocks noChangeArrowheads="1"/>
              </p:cNvSpPr>
              <p:nvPr/>
            </p:nvSpPr>
            <p:spPr bwMode="auto">
              <a:xfrm>
                <a:off x="3878263" y="2867610"/>
                <a:ext cx="906463" cy="284163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lang="en-US" sz="800" b="1">
                    <a:solidFill>
                      <a:srgbClr val="CC00CC"/>
                    </a:solidFill>
                  </a:rPr>
                  <a:t>Future </a:t>
                </a:r>
              </a:p>
              <a:p>
                <a:pPr algn="ctr" eaLnBrk="0" hangingPunct="0"/>
                <a:r>
                  <a:rPr lang="en-US" sz="800" b="1">
                    <a:solidFill>
                      <a:srgbClr val="CC00CC"/>
                    </a:solidFill>
                  </a:rPr>
                  <a:t>West Africa Node</a:t>
                </a:r>
                <a:endParaRPr lang="en-US" sz="800">
                  <a:solidFill>
                    <a:srgbClr val="CC00CC"/>
                  </a:solidFill>
                </a:endParaRPr>
              </a:p>
            </p:txBody>
          </p:sp>
        </p:grpSp>
        <p:grpSp>
          <p:nvGrpSpPr>
            <p:cNvPr id="46090" name="Group 136"/>
            <p:cNvGrpSpPr>
              <a:grpSpLocks/>
            </p:cNvGrpSpPr>
            <p:nvPr/>
          </p:nvGrpSpPr>
          <p:grpSpPr bwMode="auto">
            <a:xfrm>
              <a:off x="6415092" y="3503613"/>
              <a:ext cx="1831976" cy="517525"/>
              <a:chOff x="4236" y="2302"/>
              <a:chExt cx="1154" cy="326"/>
            </a:xfrm>
          </p:grpSpPr>
          <p:sp>
            <p:nvSpPr>
              <p:cNvPr id="46091" name="Text Box 227"/>
              <p:cNvSpPr txBox="1">
                <a:spLocks noChangeArrowheads="1"/>
              </p:cNvSpPr>
              <p:nvPr/>
            </p:nvSpPr>
            <p:spPr bwMode="auto">
              <a:xfrm>
                <a:off x="4236" y="2302"/>
                <a:ext cx="842" cy="3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1400" b="1">
                    <a:solidFill>
                      <a:schemeClr val="bg1"/>
                    </a:solidFill>
                  </a:rPr>
                  <a:t>Current Links</a:t>
                </a:r>
                <a:endParaRPr lang="en-US" sz="800" b="1">
                  <a:solidFill>
                    <a:schemeClr val="bg1"/>
                  </a:solidFill>
                </a:endParaRPr>
              </a:p>
              <a:p>
                <a:pPr eaLnBrk="0" hangingPunct="0"/>
                <a:r>
                  <a:rPr lang="en-US" sz="1400" b="1">
                    <a:solidFill>
                      <a:schemeClr val="bg1"/>
                    </a:solidFill>
                  </a:rPr>
                  <a:t>Future Links</a:t>
                </a:r>
              </a:p>
            </p:txBody>
          </p:sp>
          <p:grpSp>
            <p:nvGrpSpPr>
              <p:cNvPr id="46092" name="Group 135"/>
              <p:cNvGrpSpPr>
                <a:grpSpLocks/>
              </p:cNvGrpSpPr>
              <p:nvPr/>
            </p:nvGrpSpPr>
            <p:grpSpPr bwMode="auto">
              <a:xfrm>
                <a:off x="5075" y="2393"/>
                <a:ext cx="315" cy="174"/>
                <a:chOff x="3944" y="2382"/>
                <a:chExt cx="315" cy="174"/>
              </a:xfrm>
            </p:grpSpPr>
            <p:grpSp>
              <p:nvGrpSpPr>
                <p:cNvPr id="46093" name="Group 124"/>
                <p:cNvGrpSpPr>
                  <a:grpSpLocks/>
                </p:cNvGrpSpPr>
                <p:nvPr/>
              </p:nvGrpSpPr>
              <p:grpSpPr bwMode="auto">
                <a:xfrm>
                  <a:off x="3944" y="2382"/>
                  <a:ext cx="294" cy="38"/>
                  <a:chOff x="263" y="3238"/>
                  <a:chExt cx="294" cy="38"/>
                </a:xfrm>
              </p:grpSpPr>
              <p:sp>
                <p:nvSpPr>
                  <p:cNvPr id="46097" name="Line 229"/>
                  <p:cNvSpPr>
                    <a:spLocks noChangeShapeType="1"/>
                  </p:cNvSpPr>
                  <p:nvPr/>
                </p:nvSpPr>
                <p:spPr bwMode="auto">
                  <a:xfrm>
                    <a:off x="263" y="3274"/>
                    <a:ext cx="294" cy="2"/>
                  </a:xfrm>
                  <a:prstGeom prst="line">
                    <a:avLst/>
                  </a:prstGeom>
                  <a:noFill/>
                  <a:ln w="25400">
                    <a:solidFill>
                      <a:srgbClr val="FF99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6098" name="Line 229"/>
                  <p:cNvSpPr>
                    <a:spLocks noChangeShapeType="1"/>
                  </p:cNvSpPr>
                  <p:nvPr/>
                </p:nvSpPr>
                <p:spPr bwMode="auto">
                  <a:xfrm>
                    <a:off x="263" y="3238"/>
                    <a:ext cx="294" cy="2"/>
                  </a:xfrm>
                  <a:prstGeom prst="line">
                    <a:avLst/>
                  </a:prstGeom>
                  <a:noFill/>
                  <a:ln w="2540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6094" name="Group 129"/>
                <p:cNvGrpSpPr>
                  <a:grpSpLocks/>
                </p:cNvGrpSpPr>
                <p:nvPr/>
              </p:nvGrpSpPr>
              <p:grpSpPr bwMode="auto">
                <a:xfrm>
                  <a:off x="3971" y="2504"/>
                  <a:ext cx="288" cy="52"/>
                  <a:chOff x="280" y="3976"/>
                  <a:chExt cx="288" cy="52"/>
                </a:xfrm>
              </p:grpSpPr>
              <p:sp>
                <p:nvSpPr>
                  <p:cNvPr id="46095" name="Line 127"/>
                  <p:cNvSpPr>
                    <a:spLocks noChangeShapeType="1"/>
                  </p:cNvSpPr>
                  <p:nvPr/>
                </p:nvSpPr>
                <p:spPr bwMode="auto">
                  <a:xfrm>
                    <a:off x="280" y="3976"/>
                    <a:ext cx="286" cy="0"/>
                  </a:xfrm>
                  <a:prstGeom prst="line">
                    <a:avLst/>
                  </a:prstGeom>
                  <a:noFill/>
                  <a:ln w="38100" cap="rnd">
                    <a:solidFill>
                      <a:srgbClr val="FFFF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6096" name="Line 128"/>
                  <p:cNvSpPr>
                    <a:spLocks noChangeShapeType="1"/>
                  </p:cNvSpPr>
                  <p:nvPr/>
                </p:nvSpPr>
                <p:spPr bwMode="auto">
                  <a:xfrm>
                    <a:off x="282" y="4028"/>
                    <a:ext cx="286" cy="0"/>
                  </a:xfrm>
                  <a:prstGeom prst="line">
                    <a:avLst/>
                  </a:prstGeom>
                  <a:noFill/>
                  <a:ln w="38100" cap="rnd">
                    <a:solidFill>
                      <a:srgbClr val="FF99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</p:grpSp>
      <p:sp>
        <p:nvSpPr>
          <p:cNvPr id="46086" name="Oval 110"/>
          <p:cNvSpPr>
            <a:spLocks noChangeArrowheads="1"/>
          </p:cNvSpPr>
          <p:nvPr/>
        </p:nvSpPr>
        <p:spPr bwMode="auto">
          <a:xfrm>
            <a:off x="2114550" y="2105025"/>
            <a:ext cx="166688" cy="166688"/>
          </a:xfrm>
          <a:prstGeom prst="ellipse">
            <a:avLst/>
          </a:prstGeom>
          <a:solidFill>
            <a:srgbClr val="FF00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21" name="TextBox 120"/>
          <p:cNvSpPr txBox="1">
            <a:spLocks noChangeArrowheads="1"/>
          </p:cNvSpPr>
          <p:nvPr/>
        </p:nvSpPr>
        <p:spPr bwMode="auto">
          <a:xfrm>
            <a:off x="0" y="0"/>
            <a:ext cx="9144000" cy="646113"/>
          </a:xfrm>
          <a:prstGeom prst="rect">
            <a:avLst/>
          </a:prstGeom>
          <a:solidFill>
            <a:srgbClr val="002060">
              <a:alpha val="34117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3600">
                <a:solidFill>
                  <a:schemeClr val="bg1"/>
                </a:solidFill>
              </a:rPr>
              <a:t>Current SERVIR Network</a:t>
            </a:r>
          </a:p>
        </p:txBody>
      </p:sp>
      <p:sp>
        <p:nvSpPr>
          <p:cNvPr id="122" name="TextBox 121"/>
          <p:cNvSpPr txBox="1">
            <a:spLocks noChangeArrowheads="1"/>
          </p:cNvSpPr>
          <p:nvPr/>
        </p:nvSpPr>
        <p:spPr bwMode="auto">
          <a:xfrm>
            <a:off x="0" y="14288"/>
            <a:ext cx="9144000" cy="646112"/>
          </a:xfrm>
          <a:prstGeom prst="rect">
            <a:avLst/>
          </a:prstGeom>
          <a:solidFill>
            <a:srgbClr val="002060">
              <a:alpha val="34117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3600">
                <a:solidFill>
                  <a:schemeClr val="bg1"/>
                </a:solidFill>
              </a:rPr>
              <a:t>Possible Future SERVIR Network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animBg="1"/>
      <p:bldP spid="1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549275" y="21272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200" b="1" ker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SERVIR Team</a:t>
            </a:r>
            <a:r>
              <a:rPr lang="en-US" sz="2800" ker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2800" ker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lang="en-US" sz="2800" kern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Content Placeholder 3" descr="DSC01134.JPG"/>
          <p:cNvPicPr>
            <a:picLocks noChangeAspect="1"/>
          </p:cNvPicPr>
          <p:nvPr/>
        </p:nvPicPr>
        <p:blipFill>
          <a:blip r:embed="rId2"/>
          <a:srcRect l="2667"/>
          <a:stretch>
            <a:fillRect/>
          </a:stretch>
        </p:blipFill>
        <p:spPr>
          <a:xfrm>
            <a:off x="6202363" y="2422525"/>
            <a:ext cx="2705100" cy="2027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 descr="C:\Documents and Settings\irwinde\My Documents\My Pictures\DSC0069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06763" y="3260725"/>
            <a:ext cx="2682875" cy="2012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7108" name="TextBox 28"/>
          <p:cNvSpPr txBox="1">
            <a:spLocks noChangeArrowheads="1"/>
          </p:cNvSpPr>
          <p:nvPr/>
        </p:nvSpPr>
        <p:spPr bwMode="auto">
          <a:xfrm>
            <a:off x="593725" y="4470400"/>
            <a:ext cx="2243138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600">
                <a:solidFill>
                  <a:schemeClr val="bg1"/>
                </a:solidFill>
              </a:rPr>
              <a:t>SERVIR-Mesoamerica</a:t>
            </a:r>
          </a:p>
          <a:p>
            <a:pPr algn="ctr" eaLnBrk="0" hangingPunct="0"/>
            <a:r>
              <a:rPr lang="en-US" sz="1600">
                <a:solidFill>
                  <a:schemeClr val="bg1"/>
                </a:solidFill>
              </a:rPr>
              <a:t>Clayton, Panama</a:t>
            </a:r>
          </a:p>
          <a:p>
            <a:pPr algn="ctr" eaLnBrk="0" hangingPunct="0"/>
            <a:r>
              <a:rPr lang="en-US" sz="1600">
                <a:solidFill>
                  <a:schemeClr val="bg1"/>
                </a:solidFill>
              </a:rPr>
              <a:t>at CATHALAC</a:t>
            </a:r>
          </a:p>
          <a:p>
            <a:pPr algn="ctr" eaLnBrk="0" hangingPunct="0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47109" name="TextBox 29"/>
          <p:cNvSpPr txBox="1">
            <a:spLocks noChangeArrowheads="1"/>
          </p:cNvSpPr>
          <p:nvPr/>
        </p:nvSpPr>
        <p:spPr bwMode="auto">
          <a:xfrm>
            <a:off x="3048000" y="5380038"/>
            <a:ext cx="3017838" cy="132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600">
                <a:solidFill>
                  <a:schemeClr val="bg1"/>
                </a:solidFill>
              </a:rPr>
              <a:t>SERVIR Test-Bed and Coordination Office</a:t>
            </a:r>
          </a:p>
          <a:p>
            <a:pPr algn="ctr" eaLnBrk="0" hangingPunct="0"/>
            <a:r>
              <a:rPr lang="en-US" sz="1600">
                <a:solidFill>
                  <a:schemeClr val="bg1"/>
                </a:solidFill>
              </a:rPr>
              <a:t>NASA/Marshall Space Flight Center</a:t>
            </a:r>
          </a:p>
          <a:p>
            <a:pPr algn="ctr" eaLnBrk="0" hangingPunct="0"/>
            <a:r>
              <a:rPr lang="en-US" sz="1600">
                <a:solidFill>
                  <a:schemeClr val="bg1"/>
                </a:solidFill>
              </a:rPr>
              <a:t>Huntsville, Alabama</a:t>
            </a:r>
          </a:p>
        </p:txBody>
      </p:sp>
      <p:sp>
        <p:nvSpPr>
          <p:cNvPr id="47110" name="TextBox 30"/>
          <p:cNvSpPr txBox="1">
            <a:spLocks noChangeArrowheads="1"/>
          </p:cNvSpPr>
          <p:nvPr/>
        </p:nvSpPr>
        <p:spPr bwMode="auto">
          <a:xfrm>
            <a:off x="6340475" y="4470400"/>
            <a:ext cx="2528888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600">
                <a:solidFill>
                  <a:schemeClr val="bg1"/>
                </a:solidFill>
              </a:rPr>
              <a:t>SERVIR-Africa</a:t>
            </a:r>
          </a:p>
          <a:p>
            <a:pPr algn="ctr" eaLnBrk="0" hangingPunct="0"/>
            <a:r>
              <a:rPr lang="en-US" sz="1600">
                <a:solidFill>
                  <a:schemeClr val="bg1"/>
                </a:solidFill>
              </a:rPr>
              <a:t>Nairobi, Kenya</a:t>
            </a:r>
          </a:p>
          <a:p>
            <a:pPr algn="ctr" eaLnBrk="0" hangingPunct="0"/>
            <a:r>
              <a:rPr lang="en-US" sz="1600">
                <a:solidFill>
                  <a:schemeClr val="bg1"/>
                </a:solidFill>
              </a:rPr>
              <a:t>at RCMRD</a:t>
            </a:r>
          </a:p>
          <a:p>
            <a:pPr algn="ctr" eaLnBrk="0" hangingPunct="0"/>
            <a:r>
              <a:rPr lang="en-US" sz="1600">
                <a:solidFill>
                  <a:schemeClr val="bg1"/>
                </a:solidFill>
              </a:rPr>
              <a:t>(With NASA/Goddard Space Flight Center Science/Applications Team)</a:t>
            </a:r>
          </a:p>
          <a:p>
            <a:pPr algn="ctr" eaLnBrk="0" hangingPunct="0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0" y="1493838"/>
            <a:ext cx="9144000" cy="9144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spcBef>
                <a:spcPct val="20000"/>
              </a:spcBef>
              <a:defRPr/>
            </a:pPr>
            <a:r>
              <a:rPr lang="en-US" b="1" i="1" kern="0" dirty="0">
                <a:solidFill>
                  <a:schemeClr val="bg1"/>
                </a:solidFill>
                <a:latin typeface="+mn-lt"/>
              </a:rPr>
              <a:t>Building regional to national to local relationships through SERVIR geosciences platforms and people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6063" y="2433638"/>
            <a:ext cx="2898775" cy="2028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/>
          <p:cNvSpPr txBox="1">
            <a:spLocks/>
          </p:cNvSpPr>
          <p:nvPr/>
        </p:nvSpPr>
        <p:spPr bwMode="auto">
          <a:xfrm>
            <a:off x="430213" y="409575"/>
            <a:ext cx="8229600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sz="3200" b="1">
                <a:solidFill>
                  <a:schemeClr val="tx2"/>
                </a:solidFill>
              </a:rPr>
              <a:t>SERVIR Platform: User Perspective</a:t>
            </a:r>
            <a:endParaRPr lang="en-US" sz="2800">
              <a:solidFill>
                <a:schemeClr val="tx2"/>
              </a:solidFill>
            </a:endParaRPr>
          </a:p>
        </p:txBody>
      </p:sp>
      <p:sp>
        <p:nvSpPr>
          <p:cNvPr id="48130" name="Rectangle 9"/>
          <p:cNvSpPr>
            <a:spLocks noChangeArrowheads="1"/>
          </p:cNvSpPr>
          <p:nvPr/>
        </p:nvSpPr>
        <p:spPr bwMode="auto">
          <a:xfrm>
            <a:off x="969963" y="2670175"/>
            <a:ext cx="1087437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400" b="1"/>
              <a:t>Share</a:t>
            </a:r>
          </a:p>
        </p:txBody>
      </p:sp>
      <p:sp>
        <p:nvSpPr>
          <p:cNvPr id="48131" name="Rectangle 10"/>
          <p:cNvSpPr>
            <a:spLocks noChangeArrowheads="1"/>
          </p:cNvSpPr>
          <p:nvPr/>
        </p:nvSpPr>
        <p:spPr bwMode="auto">
          <a:xfrm>
            <a:off x="7016750" y="2722563"/>
            <a:ext cx="1087438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400" b="1"/>
              <a:t>Acquire</a:t>
            </a:r>
          </a:p>
        </p:txBody>
      </p:sp>
      <p:sp>
        <p:nvSpPr>
          <p:cNvPr id="48132" name="Rectangle 11"/>
          <p:cNvSpPr>
            <a:spLocks noChangeArrowheads="1"/>
          </p:cNvSpPr>
          <p:nvPr/>
        </p:nvSpPr>
        <p:spPr bwMode="auto">
          <a:xfrm>
            <a:off x="4148138" y="4349750"/>
            <a:ext cx="1087437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400" b="1"/>
              <a:t>Use / Create/Decide</a:t>
            </a:r>
          </a:p>
        </p:txBody>
      </p:sp>
      <p:sp>
        <p:nvSpPr>
          <p:cNvPr id="48133" name="Rectangle 12"/>
          <p:cNvSpPr>
            <a:spLocks noChangeArrowheads="1"/>
          </p:cNvSpPr>
          <p:nvPr/>
        </p:nvSpPr>
        <p:spPr bwMode="auto">
          <a:xfrm>
            <a:off x="4025900" y="1416050"/>
            <a:ext cx="1087438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400" b="1"/>
              <a:t>Discover</a:t>
            </a:r>
          </a:p>
        </p:txBody>
      </p:sp>
      <p:sp>
        <p:nvSpPr>
          <p:cNvPr id="48134" name="Rectangle 13"/>
          <p:cNvSpPr>
            <a:spLocks noChangeArrowheads="1"/>
          </p:cNvSpPr>
          <p:nvPr/>
        </p:nvSpPr>
        <p:spPr bwMode="auto">
          <a:xfrm>
            <a:off x="3314700" y="1901825"/>
            <a:ext cx="2828925" cy="14001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tIns="137160" bIns="137160" anchor="ctr"/>
          <a:lstStyle/>
          <a:p>
            <a:pPr eaLnBrk="0" hangingPunct="0">
              <a:lnSpc>
                <a:spcPts val="2100"/>
              </a:lnSpc>
              <a:buFontTx/>
              <a:buChar char="•"/>
            </a:pPr>
            <a:r>
              <a:rPr lang="en-US" sz="1600" b="1"/>
              <a:t> Managed knowledge base</a:t>
            </a:r>
          </a:p>
          <a:p>
            <a:pPr eaLnBrk="0" hangingPunct="0">
              <a:lnSpc>
                <a:spcPts val="2100"/>
              </a:lnSpc>
              <a:buFontTx/>
              <a:buChar char="•"/>
            </a:pPr>
            <a:r>
              <a:rPr lang="en-US" sz="1600" b="1">
                <a:solidFill>
                  <a:srgbClr val="FF3300"/>
                </a:solidFill>
              </a:rPr>
              <a:t> Catalog services </a:t>
            </a:r>
          </a:p>
          <a:p>
            <a:pPr eaLnBrk="0" hangingPunct="0">
              <a:lnSpc>
                <a:spcPts val="2100"/>
              </a:lnSpc>
              <a:buFontTx/>
              <a:buChar char="•"/>
            </a:pPr>
            <a:r>
              <a:rPr lang="en-US" sz="1600" b="1">
                <a:solidFill>
                  <a:srgbClr val="FF3300"/>
                </a:solidFill>
              </a:rPr>
              <a:t> Directory services</a:t>
            </a:r>
            <a:endParaRPr lang="en-US" sz="1600">
              <a:solidFill>
                <a:srgbClr val="FF3300"/>
              </a:solidFill>
            </a:endParaRPr>
          </a:p>
          <a:p>
            <a:pPr eaLnBrk="0" hangingPunct="0">
              <a:lnSpc>
                <a:spcPts val="2100"/>
              </a:lnSpc>
              <a:buFontTx/>
              <a:buChar char="•"/>
            </a:pPr>
            <a:r>
              <a:rPr lang="en-US" sz="1600" b="1"/>
              <a:t> Notification services</a:t>
            </a:r>
          </a:p>
          <a:p>
            <a:pPr eaLnBrk="0" hangingPunct="0">
              <a:lnSpc>
                <a:spcPts val="2100"/>
              </a:lnSpc>
              <a:buFontTx/>
              <a:buChar char="•"/>
            </a:pPr>
            <a:r>
              <a:rPr lang="en-US" sz="1600" b="1"/>
              <a:t> Browse &amp; search function</a:t>
            </a:r>
          </a:p>
        </p:txBody>
      </p:sp>
      <p:sp>
        <p:nvSpPr>
          <p:cNvPr id="48135" name="Rectangle 14"/>
          <p:cNvSpPr>
            <a:spLocks noChangeArrowheads="1"/>
          </p:cNvSpPr>
          <p:nvPr/>
        </p:nvSpPr>
        <p:spPr bwMode="auto">
          <a:xfrm>
            <a:off x="6211888" y="3216275"/>
            <a:ext cx="2932112" cy="14033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lnSpc>
                <a:spcPts val="2100"/>
              </a:lnSpc>
              <a:buFontTx/>
              <a:buChar char="•"/>
            </a:pPr>
            <a:r>
              <a:rPr lang="en-US" sz="1600" b="1"/>
              <a:t> Ground receiving station</a:t>
            </a:r>
          </a:p>
          <a:p>
            <a:pPr eaLnBrk="0" hangingPunct="0">
              <a:lnSpc>
                <a:spcPts val="2100"/>
              </a:lnSpc>
              <a:buFontTx/>
              <a:buChar char="•"/>
            </a:pPr>
            <a:r>
              <a:rPr lang="en-US" sz="1600" b="1">
                <a:solidFill>
                  <a:srgbClr val="FF3300"/>
                </a:solidFill>
              </a:rPr>
              <a:t> Data acquisition services</a:t>
            </a:r>
          </a:p>
          <a:p>
            <a:pPr eaLnBrk="0" hangingPunct="0">
              <a:lnSpc>
                <a:spcPts val="2100"/>
              </a:lnSpc>
              <a:buFontTx/>
              <a:buChar char="•"/>
            </a:pPr>
            <a:r>
              <a:rPr lang="en-US" sz="1600" b="1"/>
              <a:t> Data processing services</a:t>
            </a:r>
          </a:p>
          <a:p>
            <a:pPr eaLnBrk="0" hangingPunct="0">
              <a:lnSpc>
                <a:spcPts val="2100"/>
              </a:lnSpc>
              <a:buFontTx/>
              <a:buChar char="•"/>
            </a:pPr>
            <a:r>
              <a:rPr lang="en-US" sz="1600" b="1">
                <a:solidFill>
                  <a:srgbClr val="FF3300"/>
                </a:solidFill>
              </a:rPr>
              <a:t> Data archive</a:t>
            </a:r>
          </a:p>
          <a:p>
            <a:pPr eaLnBrk="0" hangingPunct="0">
              <a:lnSpc>
                <a:spcPts val="2100"/>
              </a:lnSpc>
              <a:buFontTx/>
              <a:buChar char="•"/>
            </a:pPr>
            <a:r>
              <a:rPr lang="en-US" sz="1600" b="1">
                <a:solidFill>
                  <a:srgbClr val="FF3300"/>
                </a:solidFill>
              </a:rPr>
              <a:t> Geodata services</a:t>
            </a:r>
          </a:p>
        </p:txBody>
      </p:sp>
      <p:sp>
        <p:nvSpPr>
          <p:cNvPr id="48136" name="Rectangle 15"/>
          <p:cNvSpPr>
            <a:spLocks noChangeArrowheads="1"/>
          </p:cNvSpPr>
          <p:nvPr/>
        </p:nvSpPr>
        <p:spPr bwMode="auto">
          <a:xfrm>
            <a:off x="3271838" y="4862513"/>
            <a:ext cx="2833687" cy="15382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lnSpc>
                <a:spcPts val="2100"/>
              </a:lnSpc>
              <a:buFontTx/>
              <a:buChar char="•"/>
            </a:pPr>
            <a:r>
              <a:rPr lang="en-US" sz="1600"/>
              <a:t> </a:t>
            </a:r>
            <a:r>
              <a:rPr lang="en-US" sz="1600" b="1"/>
              <a:t>Visualization tools</a:t>
            </a:r>
          </a:p>
          <a:p>
            <a:pPr eaLnBrk="0" hangingPunct="0">
              <a:lnSpc>
                <a:spcPts val="2100"/>
              </a:lnSpc>
              <a:buFontTx/>
              <a:buChar char="•"/>
            </a:pPr>
            <a:r>
              <a:rPr lang="en-US" sz="1600" b="1"/>
              <a:t> Decision support tools</a:t>
            </a:r>
          </a:p>
          <a:p>
            <a:pPr eaLnBrk="0" hangingPunct="0">
              <a:lnSpc>
                <a:spcPts val="2100"/>
              </a:lnSpc>
              <a:buFontTx/>
              <a:buChar char="•"/>
            </a:pPr>
            <a:r>
              <a:rPr lang="en-US" sz="1600" b="1">
                <a:solidFill>
                  <a:srgbClr val="FF3300"/>
                </a:solidFill>
              </a:rPr>
              <a:t> Forecasts and models</a:t>
            </a:r>
          </a:p>
          <a:p>
            <a:pPr eaLnBrk="0" hangingPunct="0">
              <a:lnSpc>
                <a:spcPts val="2100"/>
              </a:lnSpc>
              <a:buFontTx/>
              <a:buChar char="•"/>
            </a:pPr>
            <a:r>
              <a:rPr lang="en-US" sz="1600" b="1">
                <a:solidFill>
                  <a:srgbClr val="FF3300"/>
                </a:solidFill>
              </a:rPr>
              <a:t> Support for interoperability</a:t>
            </a:r>
          </a:p>
          <a:p>
            <a:pPr eaLnBrk="0" hangingPunct="0">
              <a:lnSpc>
                <a:spcPts val="2100"/>
              </a:lnSpc>
              <a:buFontTx/>
              <a:buChar char="•"/>
            </a:pPr>
            <a:r>
              <a:rPr lang="en-US" sz="1600" b="1"/>
              <a:t> Support for product use</a:t>
            </a:r>
          </a:p>
        </p:txBody>
      </p:sp>
      <p:sp>
        <p:nvSpPr>
          <p:cNvPr id="48137" name="Rectangle 16"/>
          <p:cNvSpPr>
            <a:spLocks noChangeArrowheads="1"/>
          </p:cNvSpPr>
          <p:nvPr/>
        </p:nvSpPr>
        <p:spPr bwMode="auto">
          <a:xfrm>
            <a:off x="169863" y="3106738"/>
            <a:ext cx="3051175" cy="14843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tIns="137160" bIns="137160" anchor="ctr"/>
          <a:lstStyle/>
          <a:p>
            <a:pPr eaLnBrk="0" hangingPunct="0">
              <a:lnSpc>
                <a:spcPts val="2100"/>
              </a:lnSpc>
              <a:buFontTx/>
              <a:buChar char="•"/>
            </a:pPr>
            <a:r>
              <a:rPr lang="en-US" sz="1600" b="1">
                <a:solidFill>
                  <a:srgbClr val="FF3300"/>
                </a:solidFill>
              </a:rPr>
              <a:t> Metadata authoring tools</a:t>
            </a:r>
          </a:p>
          <a:p>
            <a:pPr eaLnBrk="0" hangingPunct="0">
              <a:lnSpc>
                <a:spcPts val="2100"/>
              </a:lnSpc>
              <a:buFontTx/>
              <a:buChar char="•"/>
            </a:pPr>
            <a:r>
              <a:rPr lang="en-US" sz="1600" b="1"/>
              <a:t> Community building tools</a:t>
            </a:r>
          </a:p>
          <a:p>
            <a:pPr eaLnBrk="0" hangingPunct="0">
              <a:lnSpc>
                <a:spcPts val="2100"/>
              </a:lnSpc>
              <a:buFontTx/>
              <a:buChar char="•"/>
            </a:pPr>
            <a:r>
              <a:rPr lang="en-US" sz="1600" b="1"/>
              <a:t> Feedback mechanisms</a:t>
            </a:r>
          </a:p>
          <a:p>
            <a:pPr eaLnBrk="0" hangingPunct="0">
              <a:lnSpc>
                <a:spcPts val="2100"/>
              </a:lnSpc>
              <a:buFontTx/>
              <a:buChar char="•"/>
            </a:pPr>
            <a:r>
              <a:rPr lang="en-US" sz="1600" b="1"/>
              <a:t> Reducing barriers to sharing</a:t>
            </a:r>
          </a:p>
        </p:txBody>
      </p:sp>
      <p:sp>
        <p:nvSpPr>
          <p:cNvPr id="48138" name="AutoShape 17"/>
          <p:cNvSpPr>
            <a:spLocks noChangeArrowheads="1"/>
          </p:cNvSpPr>
          <p:nvPr/>
        </p:nvSpPr>
        <p:spPr bwMode="auto">
          <a:xfrm>
            <a:off x="1276350" y="1562100"/>
            <a:ext cx="1773238" cy="10795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00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48139" name="AutoShape 18"/>
          <p:cNvSpPr>
            <a:spLocks noChangeArrowheads="1"/>
          </p:cNvSpPr>
          <p:nvPr/>
        </p:nvSpPr>
        <p:spPr bwMode="auto">
          <a:xfrm rot="10800000">
            <a:off x="6216650" y="4708525"/>
            <a:ext cx="1628775" cy="12573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00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48140" name="AutoShape 19"/>
          <p:cNvSpPr>
            <a:spLocks noChangeArrowheads="1"/>
          </p:cNvSpPr>
          <p:nvPr/>
        </p:nvSpPr>
        <p:spPr bwMode="auto">
          <a:xfrm rot="5400000">
            <a:off x="6554787" y="1335088"/>
            <a:ext cx="1177925" cy="175895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00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48141" name="Rectangle 20"/>
          <p:cNvSpPr>
            <a:spLocks noChangeArrowheads="1"/>
          </p:cNvSpPr>
          <p:nvPr/>
        </p:nvSpPr>
        <p:spPr bwMode="auto">
          <a:xfrm>
            <a:off x="3313113" y="3535363"/>
            <a:ext cx="268605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400" b="1" i="1"/>
              <a:t>Web portal</a:t>
            </a:r>
          </a:p>
        </p:txBody>
      </p:sp>
      <p:sp>
        <p:nvSpPr>
          <p:cNvPr id="48142" name="AutoShape 21"/>
          <p:cNvSpPr>
            <a:spLocks noChangeArrowheads="1"/>
          </p:cNvSpPr>
          <p:nvPr/>
        </p:nvSpPr>
        <p:spPr bwMode="auto">
          <a:xfrm rot="-5400000">
            <a:off x="1398587" y="4314826"/>
            <a:ext cx="1177925" cy="194945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00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48143" name="Rectangle 17"/>
          <p:cNvSpPr>
            <a:spLocks noChangeArrowheads="1"/>
          </p:cNvSpPr>
          <p:nvPr/>
        </p:nvSpPr>
        <p:spPr bwMode="auto">
          <a:xfrm>
            <a:off x="6757988" y="6265863"/>
            <a:ext cx="2063750" cy="36671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>
                <a:solidFill>
                  <a:srgbClr val="FF3300"/>
                </a:solidFill>
              </a:rPr>
              <a:t>Current Priorities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77" name="Group 5"/>
          <p:cNvGrpSpPr>
            <a:grpSpLocks/>
          </p:cNvGrpSpPr>
          <p:nvPr/>
        </p:nvGrpSpPr>
        <p:grpSpPr bwMode="auto">
          <a:xfrm>
            <a:off x="1512888" y="1512888"/>
            <a:ext cx="6118225" cy="5121275"/>
            <a:chOff x="-665018" y="0"/>
            <a:chExt cx="8945607" cy="7946967"/>
          </a:xfrm>
        </p:grpSpPr>
        <p:pic>
          <p:nvPicPr>
            <p:cNvPr id="50179" name="Picture 2"/>
            <p:cNvPicPr>
              <a:picLocks noChangeAspect="1" noChangeArrowheads="1"/>
            </p:cNvPicPr>
            <p:nvPr/>
          </p:nvPicPr>
          <p:blipFill>
            <a:blip r:embed="rId3"/>
            <a:srcRect l="14758" r="16193" b="8850"/>
            <a:stretch>
              <a:fillRect/>
            </a:stretch>
          </p:blipFill>
          <p:spPr bwMode="auto">
            <a:xfrm>
              <a:off x="-665018" y="0"/>
              <a:ext cx="8944494" cy="66678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0180" name="Picture 3"/>
            <p:cNvPicPr>
              <a:picLocks noChangeAspect="1" noChangeArrowheads="1"/>
            </p:cNvPicPr>
            <p:nvPr/>
          </p:nvPicPr>
          <p:blipFill>
            <a:blip r:embed="rId4"/>
            <a:srcRect l="14812" t="71875" r="16176" b="7330"/>
            <a:stretch>
              <a:fillRect/>
            </a:stretch>
          </p:blipFill>
          <p:spPr bwMode="auto">
            <a:xfrm>
              <a:off x="-659456" y="6425740"/>
              <a:ext cx="8940045" cy="1521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Title 1"/>
          <p:cNvSpPr txBox="1">
            <a:spLocks/>
          </p:cNvSpPr>
          <p:nvPr/>
        </p:nvSpPr>
        <p:spPr bwMode="auto">
          <a:xfrm>
            <a:off x="500063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36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SERVIR Webpage</a:t>
            </a:r>
            <a:endParaRPr lang="en-US" sz="28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 bwMode="auto">
          <a:xfrm>
            <a:off x="500063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36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SERVIR Data Portal</a:t>
            </a:r>
            <a:endParaRPr lang="en-US" sz="28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/>
          <a:srcRect l="21947" t="1364" r="23123" b="14587"/>
          <a:stretch>
            <a:fillRect/>
          </a:stretch>
        </p:blipFill>
        <p:spPr bwMode="auto">
          <a:xfrm>
            <a:off x="1679575" y="1579563"/>
            <a:ext cx="5848350" cy="505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6096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4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Decision Support: Fires </a:t>
            </a:r>
          </a:p>
        </p:txBody>
      </p:sp>
      <p:pic>
        <p:nvPicPr>
          <p:cNvPr id="54274" name="Picture 2" descr="mcIDAS-Fires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70463" y="1479550"/>
            <a:ext cx="3559175" cy="266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3"/>
          <a:srcRect l="20534" t="9212" b="5969"/>
          <a:stretch>
            <a:fillRect/>
          </a:stretch>
        </p:blipFill>
        <p:spPr bwMode="auto">
          <a:xfrm>
            <a:off x="233363" y="1595438"/>
            <a:ext cx="4122737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6" name="Picture 2" descr="bz_mpr_landsat_2007-05-11_scar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59100" y="4271963"/>
            <a:ext cx="3581400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ChangeArrowheads="1"/>
          </p:cNvSpPr>
          <p:nvPr/>
        </p:nvSpPr>
        <p:spPr bwMode="auto">
          <a:xfrm>
            <a:off x="839788" y="0"/>
            <a:ext cx="8304212" cy="695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9654" tIns="44828" rIns="89654" bIns="44828" anchor="ctr"/>
          <a:lstStyle/>
          <a:p>
            <a:pPr algn="ctr"/>
            <a:r>
              <a:rPr lang="en-US" sz="4400">
                <a:solidFill>
                  <a:schemeClr val="tx2"/>
                </a:solidFill>
              </a:rPr>
              <a:t>Decision Support: Nowcasting</a:t>
            </a:r>
          </a:p>
        </p:txBody>
      </p:sp>
      <p:pic>
        <p:nvPicPr>
          <p:cNvPr id="55298" name="Picture 3"/>
          <p:cNvPicPr>
            <a:picLocks noChangeAspect="1" noChangeArrowheads="1"/>
          </p:cNvPicPr>
          <p:nvPr/>
        </p:nvPicPr>
        <p:blipFill>
          <a:blip r:embed="rId2"/>
          <a:srcRect t="10089" b="3540"/>
          <a:stretch>
            <a:fillRect/>
          </a:stretch>
        </p:blipFill>
        <p:spPr bwMode="auto">
          <a:xfrm>
            <a:off x="985838" y="1624013"/>
            <a:ext cx="7305675" cy="504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ChangeArrowheads="1"/>
          </p:cNvSpPr>
          <p:nvPr/>
        </p:nvSpPr>
        <p:spPr bwMode="auto">
          <a:xfrm>
            <a:off x="839788" y="188913"/>
            <a:ext cx="8304212" cy="695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9654" tIns="44828" rIns="89654" bIns="44828" anchor="ctr"/>
          <a:lstStyle/>
          <a:p>
            <a:pPr algn="ctr"/>
            <a:r>
              <a:rPr lang="en-US" sz="3600">
                <a:solidFill>
                  <a:schemeClr val="tx2"/>
                </a:solidFill>
              </a:rPr>
              <a:t>Decision Support: International Boundary Disputes</a:t>
            </a:r>
          </a:p>
        </p:txBody>
      </p:sp>
      <p:pic>
        <p:nvPicPr>
          <p:cNvPr id="56322" name="Picture 3" descr="spot_buffer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998913"/>
            <a:ext cx="590232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3" name="Rectangle 4"/>
          <p:cNvSpPr>
            <a:spLocks noChangeArrowheads="1"/>
          </p:cNvSpPr>
          <p:nvPr/>
        </p:nvSpPr>
        <p:spPr bwMode="auto">
          <a:xfrm>
            <a:off x="1801813" y="3362325"/>
            <a:ext cx="127000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700">
                <a:latin typeface="Times New Roman" pitchFamily="18" charset="0"/>
              </a:rPr>
              <a:t>ASTER</a:t>
            </a:r>
          </a:p>
        </p:txBody>
      </p:sp>
      <p:sp>
        <p:nvSpPr>
          <p:cNvPr id="56324" name="Rectangle 5"/>
          <p:cNvSpPr>
            <a:spLocks noChangeArrowheads="1"/>
          </p:cNvSpPr>
          <p:nvPr/>
        </p:nvSpPr>
        <p:spPr bwMode="auto">
          <a:xfrm>
            <a:off x="1993900" y="6111875"/>
            <a:ext cx="102235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700">
                <a:latin typeface="Times New Roman" pitchFamily="18" charset="0"/>
              </a:rPr>
              <a:t>SPOT</a:t>
            </a:r>
          </a:p>
        </p:txBody>
      </p:sp>
      <p:pic>
        <p:nvPicPr>
          <p:cNvPr id="56325" name="Picture 6" descr="aster_buffer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3375" y="1504950"/>
            <a:ext cx="555942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6" name="Picture 7" descr="change_h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75363" y="1963738"/>
            <a:ext cx="2898775" cy="208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7" name="Picture 8" descr="ssai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5250" y="1604963"/>
            <a:ext cx="523875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8" name="Text Box 9"/>
          <p:cNvSpPr txBox="1">
            <a:spLocks noChangeArrowheads="1"/>
          </p:cNvSpPr>
          <p:nvPr/>
        </p:nvSpPr>
        <p:spPr bwMode="auto">
          <a:xfrm>
            <a:off x="4029075" y="1630363"/>
            <a:ext cx="11318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600" b="1"/>
              <a:t>Pre-Flood</a:t>
            </a:r>
          </a:p>
        </p:txBody>
      </p:sp>
      <p:sp>
        <p:nvSpPr>
          <p:cNvPr id="56329" name="Text Box 10"/>
          <p:cNvSpPr txBox="1">
            <a:spLocks noChangeArrowheads="1"/>
          </p:cNvSpPr>
          <p:nvPr/>
        </p:nvSpPr>
        <p:spPr bwMode="auto">
          <a:xfrm>
            <a:off x="3940175" y="4192588"/>
            <a:ext cx="1244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600" b="1"/>
              <a:t>Post-Flood</a:t>
            </a:r>
          </a:p>
        </p:txBody>
      </p:sp>
      <p:sp>
        <p:nvSpPr>
          <p:cNvPr id="56330" name="Rectangle 11"/>
          <p:cNvSpPr>
            <a:spLocks noChangeArrowheads="1"/>
          </p:cNvSpPr>
          <p:nvPr/>
        </p:nvSpPr>
        <p:spPr bwMode="auto">
          <a:xfrm>
            <a:off x="5991225" y="4168775"/>
            <a:ext cx="3109913" cy="17494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Red - Panamanian Land Now on Costa Rican Side of the Channel</a:t>
            </a:r>
          </a:p>
          <a:p>
            <a:r>
              <a:rPr lang="en-US" b="1">
                <a:solidFill>
                  <a:srgbClr val="0000CC"/>
                </a:solidFill>
              </a:rPr>
              <a:t>Blue - Costa Rican Land Now on Panamanian Side of the Channel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ChangeArrowheads="1"/>
          </p:cNvSpPr>
          <p:nvPr/>
        </p:nvSpPr>
        <p:spPr bwMode="auto">
          <a:xfrm>
            <a:off x="839788" y="188913"/>
            <a:ext cx="8304212" cy="695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9654" tIns="44828" rIns="89654" bIns="44828" anchor="ctr"/>
          <a:lstStyle/>
          <a:p>
            <a:pPr algn="ctr"/>
            <a:r>
              <a:rPr lang="en-US" sz="3600">
                <a:solidFill>
                  <a:schemeClr val="tx2"/>
                </a:solidFill>
              </a:rPr>
              <a:t>Decision Support: Air Quality</a:t>
            </a:r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/>
          <a:srcRect l="15016" t="2727" r="16064"/>
          <a:stretch>
            <a:fillRect/>
          </a:stretch>
        </p:blipFill>
        <p:spPr bwMode="auto">
          <a:xfrm>
            <a:off x="1412875" y="1660525"/>
            <a:ext cx="6053138" cy="482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28675" y="60325"/>
            <a:ext cx="8229600" cy="1143000"/>
          </a:xfrm>
        </p:spPr>
        <p:txBody>
          <a:bodyPr/>
          <a:lstStyle/>
          <a:p>
            <a:pPr eaLnBrk="1" hangingPunct="1"/>
            <a:r>
              <a:rPr lang="en-US" sz="3800" b="1" smtClean="0">
                <a:solidFill>
                  <a:srgbClr val="000066"/>
                </a:solidFill>
              </a:rPr>
              <a:t>Climate Change and Biodiversity</a:t>
            </a:r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99000" y="1530350"/>
            <a:ext cx="3946525" cy="514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1800" y="1562100"/>
            <a:ext cx="3992563" cy="508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62100"/>
            <a:ext cx="9144000" cy="5445125"/>
          </a:xfrm>
        </p:spPr>
        <p:txBody>
          <a:bodyPr>
            <a:normAutofit fontScale="62500" lnSpcReduction="20000"/>
          </a:bodyPr>
          <a:lstStyle/>
          <a:p>
            <a:pPr>
              <a:spcBef>
                <a:spcPts val="200"/>
              </a:spcBef>
              <a:defRPr/>
            </a:pPr>
            <a:r>
              <a:rPr lang="en-US" sz="3600" dirty="0" smtClean="0">
                <a:solidFill>
                  <a:schemeClr val="bg1"/>
                </a:solidFill>
              </a:rPr>
              <a:t>SERVIR (</a:t>
            </a:r>
            <a:r>
              <a:rPr lang="en-US" sz="3600" i="1" dirty="0" smtClean="0">
                <a:solidFill>
                  <a:schemeClr val="bg1"/>
                </a:solidFill>
              </a:rPr>
              <a:t>to serve </a:t>
            </a:r>
            <a:r>
              <a:rPr lang="en-US" sz="3600" dirty="0" smtClean="0">
                <a:solidFill>
                  <a:schemeClr val="bg1"/>
                </a:solidFill>
              </a:rPr>
              <a:t>in Spanish) is a regional visualization and monitoring system that uses satellite imagery and other data sources for environmental and disaster management.  </a:t>
            </a:r>
          </a:p>
          <a:p>
            <a:pPr>
              <a:spcBef>
                <a:spcPts val="200"/>
              </a:spcBef>
              <a:defRPr/>
            </a:pPr>
            <a:endParaRPr lang="en-US" sz="3600" dirty="0" smtClean="0">
              <a:solidFill>
                <a:schemeClr val="bg1"/>
              </a:solidFill>
            </a:endParaRPr>
          </a:p>
          <a:p>
            <a:pPr>
              <a:spcBef>
                <a:spcPts val="200"/>
              </a:spcBef>
              <a:defRPr/>
            </a:pPr>
            <a:r>
              <a:rPr lang="en-US" sz="3600" dirty="0" smtClean="0">
                <a:solidFill>
                  <a:schemeClr val="bg1"/>
                </a:solidFill>
              </a:rPr>
              <a:t>Functions in Mesoamerica, the Dominican Republic, and five countries of East Africa.</a:t>
            </a:r>
          </a:p>
          <a:p>
            <a:pPr>
              <a:spcBef>
                <a:spcPts val="200"/>
              </a:spcBef>
              <a:defRPr/>
            </a:pPr>
            <a:endParaRPr lang="en-US" sz="3600" dirty="0" smtClean="0">
              <a:solidFill>
                <a:schemeClr val="bg1"/>
              </a:solidFill>
            </a:endParaRPr>
          </a:p>
          <a:p>
            <a:pPr>
              <a:spcBef>
                <a:spcPts val="200"/>
              </a:spcBef>
              <a:defRPr/>
            </a:pPr>
            <a:r>
              <a:rPr lang="en-US" sz="3600" dirty="0" smtClean="0">
                <a:solidFill>
                  <a:schemeClr val="bg1"/>
                </a:solidFill>
              </a:rPr>
              <a:t>Low cost system that capitalizes on existing space and ground based assets and is operated and controlled by the host nations.  </a:t>
            </a:r>
          </a:p>
          <a:p>
            <a:pPr>
              <a:spcBef>
                <a:spcPts val="200"/>
              </a:spcBef>
              <a:defRPr/>
            </a:pPr>
            <a:endParaRPr lang="en-US" sz="3600" dirty="0" smtClean="0">
              <a:solidFill>
                <a:schemeClr val="bg1"/>
              </a:solidFill>
            </a:endParaRPr>
          </a:p>
          <a:p>
            <a:pPr>
              <a:spcBef>
                <a:spcPts val="200"/>
              </a:spcBef>
              <a:defRPr/>
            </a:pPr>
            <a:r>
              <a:rPr lang="en-US" sz="3600" dirty="0" smtClean="0">
                <a:solidFill>
                  <a:schemeClr val="bg1"/>
                </a:solidFill>
              </a:rPr>
              <a:t>Nations work with NASA to determine the suite of decision support tools and products required to meet pressing regional assessment and monitoring needs.</a:t>
            </a:r>
          </a:p>
          <a:p>
            <a:pPr>
              <a:spcBef>
                <a:spcPts val="200"/>
              </a:spcBef>
              <a:defRPr/>
            </a:pPr>
            <a:endParaRPr lang="en-US" sz="3600" dirty="0" smtClean="0">
              <a:solidFill>
                <a:schemeClr val="bg1"/>
              </a:solidFill>
            </a:endParaRPr>
          </a:p>
          <a:p>
            <a:pPr>
              <a:spcBef>
                <a:spcPts val="200"/>
              </a:spcBef>
              <a:defRPr/>
            </a:pPr>
            <a:r>
              <a:rPr lang="en-US" sz="3600" dirty="0" smtClean="0">
                <a:solidFill>
                  <a:schemeClr val="bg1"/>
                </a:solidFill>
              </a:rPr>
              <a:t>Partnerships/collaboration is a cornerstone to SERVIR’s success</a:t>
            </a:r>
          </a:p>
          <a:p>
            <a:pPr>
              <a:spcBef>
                <a:spcPts val="200"/>
              </a:spcBef>
              <a:defRPr/>
            </a:pPr>
            <a:endParaRPr lang="en-US" sz="3600" dirty="0" smtClean="0">
              <a:solidFill>
                <a:schemeClr val="bg1"/>
              </a:solidFill>
            </a:endParaRPr>
          </a:p>
          <a:p>
            <a:pPr>
              <a:spcBef>
                <a:spcPts val="200"/>
              </a:spcBef>
              <a:defRPr/>
            </a:pPr>
            <a:r>
              <a:rPr lang="en-US" sz="3600" dirty="0" smtClean="0">
                <a:solidFill>
                  <a:schemeClr val="bg1"/>
                </a:solidFill>
              </a:rPr>
              <a:t>Primarily supported by USAID and NASA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500063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32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SERVIR Description</a:t>
            </a:r>
            <a:endParaRPr lang="en-US" sz="24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555625" y="147638"/>
            <a:ext cx="8991600" cy="871537"/>
          </a:xfrm>
        </p:spPr>
        <p:txBody>
          <a:bodyPr/>
          <a:lstStyle/>
          <a:p>
            <a:pPr>
              <a:defRPr/>
            </a:pPr>
            <a:r>
              <a:rPr lang="en-US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SERVIR Disaster Response (2004-2009)</a:t>
            </a:r>
            <a:endParaRPr lang="es-PA" sz="3600" dirty="0"/>
          </a:p>
        </p:txBody>
      </p:sp>
      <p:pic>
        <p:nvPicPr>
          <p:cNvPr id="6041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0638" y="1754188"/>
            <a:ext cx="3154363" cy="2436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9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48013" y="1752600"/>
            <a:ext cx="2700337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0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29300" y="1752600"/>
            <a:ext cx="33147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1" name="Picture 6"/>
          <p:cNvPicPr>
            <a:picLocks noChangeAspect="1" noChangeArrowheads="1"/>
          </p:cNvPicPr>
          <p:nvPr/>
        </p:nvPicPr>
        <p:blipFill>
          <a:blip r:embed="rId6"/>
          <a:srcRect l="6796" t="6767" r="15533"/>
          <a:stretch>
            <a:fillRect/>
          </a:stretch>
        </p:blipFill>
        <p:spPr bwMode="auto">
          <a:xfrm>
            <a:off x="-11113" y="4176713"/>
            <a:ext cx="3557588" cy="275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5" name="AutoShape 7"/>
          <p:cNvSpPr>
            <a:spLocks noChangeArrowheads="1"/>
          </p:cNvSpPr>
          <p:nvPr/>
        </p:nvSpPr>
        <p:spPr bwMode="auto">
          <a:xfrm>
            <a:off x="1828800" y="3429000"/>
            <a:ext cx="2514600" cy="6477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>
                  <a:alpha val="50000"/>
                </a:schemeClr>
              </a:gs>
              <a:gs pos="100000">
                <a:schemeClr val="bg1">
                  <a:gamma/>
                  <a:tint val="73725"/>
                  <a:invGamma/>
                  <a:alpha val="50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s-PA" b="1">
                <a:latin typeface="Arial" pitchFamily="34" charset="0"/>
              </a:rPr>
              <a:t>Floodings</a:t>
            </a:r>
            <a:br>
              <a:rPr lang="es-PA" b="1">
                <a:latin typeface="Arial" pitchFamily="34" charset="0"/>
              </a:rPr>
            </a:br>
            <a:r>
              <a:rPr lang="es-PA" b="1">
                <a:latin typeface="Arial" pitchFamily="34" charset="0"/>
              </a:rPr>
              <a:t>Tabasco, 2007</a:t>
            </a:r>
            <a:endParaRPr lang="es-PA">
              <a:latin typeface="Arial" pitchFamily="34" charset="0"/>
            </a:endParaRPr>
          </a:p>
        </p:txBody>
      </p:sp>
      <p:sp>
        <p:nvSpPr>
          <p:cNvPr id="17416" name="AutoShape 8"/>
          <p:cNvSpPr>
            <a:spLocks noChangeArrowheads="1"/>
          </p:cNvSpPr>
          <p:nvPr/>
        </p:nvSpPr>
        <p:spPr bwMode="auto">
          <a:xfrm>
            <a:off x="6096000" y="3509963"/>
            <a:ext cx="2671763" cy="566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>
                  <a:alpha val="50000"/>
                </a:schemeClr>
              </a:gs>
              <a:gs pos="100000">
                <a:schemeClr val="bg1">
                  <a:gamma/>
                  <a:tint val="73725"/>
                  <a:invGamma/>
                  <a:alpha val="50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s-PA" b="1">
                <a:latin typeface="Arial" pitchFamily="34" charset="0"/>
              </a:rPr>
              <a:t>Landslides</a:t>
            </a:r>
            <a:br>
              <a:rPr lang="es-PA" b="1">
                <a:latin typeface="Arial" pitchFamily="34" charset="0"/>
              </a:rPr>
            </a:br>
            <a:r>
              <a:rPr lang="es-PA" b="1">
                <a:latin typeface="Arial" pitchFamily="34" charset="0"/>
              </a:rPr>
              <a:t>Rep. Dominicana, 2007</a:t>
            </a:r>
            <a:endParaRPr lang="es-PA">
              <a:latin typeface="Arial" pitchFamily="34" charset="0"/>
            </a:endParaRPr>
          </a:p>
        </p:txBody>
      </p:sp>
      <p:sp>
        <p:nvSpPr>
          <p:cNvPr id="17417" name="AutoShape 9"/>
          <p:cNvSpPr>
            <a:spLocks noChangeArrowheads="1"/>
          </p:cNvSpPr>
          <p:nvPr/>
        </p:nvSpPr>
        <p:spPr bwMode="auto">
          <a:xfrm>
            <a:off x="188913" y="6207125"/>
            <a:ext cx="2671762" cy="5667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>
                  <a:alpha val="50000"/>
                </a:schemeClr>
              </a:gs>
              <a:gs pos="100000">
                <a:schemeClr val="bg1">
                  <a:gamma/>
                  <a:tint val="73725"/>
                  <a:invGamma/>
                  <a:alpha val="50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s-PA" b="1">
                <a:latin typeface="Arial" pitchFamily="34" charset="0"/>
              </a:rPr>
              <a:t>Forest fire analisis</a:t>
            </a:r>
            <a:br>
              <a:rPr lang="es-PA" b="1">
                <a:latin typeface="Arial" pitchFamily="34" charset="0"/>
              </a:rPr>
            </a:br>
            <a:r>
              <a:rPr lang="es-PA" b="1">
                <a:latin typeface="Arial" pitchFamily="34" charset="0"/>
              </a:rPr>
              <a:t>Belice, 2007</a:t>
            </a:r>
            <a:endParaRPr lang="es-PA">
              <a:latin typeface="Arial" pitchFamily="34" charset="0"/>
            </a:endParaRPr>
          </a:p>
        </p:txBody>
      </p:sp>
      <p:pic>
        <p:nvPicPr>
          <p:cNvPr id="60425" name="Picture 1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994025" y="4183063"/>
            <a:ext cx="339725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9" name="AutoShape 11"/>
          <p:cNvSpPr>
            <a:spLocks noChangeArrowheads="1"/>
          </p:cNvSpPr>
          <p:nvPr/>
        </p:nvSpPr>
        <p:spPr bwMode="auto">
          <a:xfrm>
            <a:off x="3394075" y="6207125"/>
            <a:ext cx="2671763" cy="5667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>
                  <a:alpha val="50000"/>
                </a:schemeClr>
              </a:gs>
              <a:gs pos="100000">
                <a:schemeClr val="bg1">
                  <a:gamma/>
                  <a:tint val="73725"/>
                  <a:invGamma/>
                  <a:alpha val="50000"/>
                </a:schemeClr>
              </a:gs>
            </a:gsLst>
            <a:lin ang="5400000" scaled="1"/>
          </a:gra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s-PA" b="1">
                <a:latin typeface="Arial" pitchFamily="34" charset="0"/>
              </a:rPr>
              <a:t>Flooding</a:t>
            </a:r>
            <a:br>
              <a:rPr lang="es-PA" b="1">
                <a:latin typeface="Arial" pitchFamily="34" charset="0"/>
              </a:rPr>
            </a:br>
            <a:r>
              <a:rPr lang="es-PA" b="1">
                <a:latin typeface="Arial" pitchFamily="34" charset="0"/>
              </a:rPr>
              <a:t>Panamá, 2006/2008</a:t>
            </a:r>
            <a:endParaRPr lang="es-PA">
              <a:latin typeface="Arial" pitchFamily="34" charset="0"/>
            </a:endParaRPr>
          </a:p>
        </p:txBody>
      </p:sp>
      <p:pic>
        <p:nvPicPr>
          <p:cNvPr id="60427" name="Picture 1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324600" y="4189413"/>
            <a:ext cx="2841625" cy="267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21" name="AutoShape 13"/>
          <p:cNvSpPr>
            <a:spLocks noChangeArrowheads="1"/>
          </p:cNvSpPr>
          <p:nvPr/>
        </p:nvSpPr>
        <p:spPr bwMode="auto">
          <a:xfrm>
            <a:off x="6400800" y="6215063"/>
            <a:ext cx="2671763" cy="566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>
                  <a:alpha val="50000"/>
                </a:schemeClr>
              </a:gs>
              <a:gs pos="100000">
                <a:schemeClr val="bg1">
                  <a:gamma/>
                  <a:tint val="73725"/>
                  <a:invGamma/>
                  <a:alpha val="50000"/>
                </a:schemeClr>
              </a:gs>
            </a:gsLst>
            <a:lin ang="5400000" scaled="1"/>
          </a:gra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s-PA" b="1">
                <a:latin typeface="Arial" pitchFamily="34" charset="0"/>
              </a:rPr>
              <a:t>Red Tide</a:t>
            </a:r>
            <a:br>
              <a:rPr lang="es-PA" b="1">
                <a:latin typeface="Arial" pitchFamily="34" charset="0"/>
              </a:rPr>
            </a:br>
            <a:r>
              <a:rPr lang="es-PA" b="1">
                <a:latin typeface="Arial" pitchFamily="34" charset="0"/>
              </a:rPr>
              <a:t>El Salvador, 2004</a:t>
            </a:r>
            <a:endParaRPr lang="es-PA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1"/>
          <p:cNvSpPr>
            <a:spLocks noChangeArrowheads="1"/>
          </p:cNvSpPr>
          <p:nvPr/>
        </p:nvSpPr>
        <p:spPr bwMode="auto">
          <a:xfrm>
            <a:off x="1338263" y="147638"/>
            <a:ext cx="7805737" cy="135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en-US" sz="2000" b="1">
                <a:cs typeface="Times New Roman" pitchFamily="18" charset="0"/>
              </a:rPr>
              <a:t>Where did NASA and NOAA satellite data go? Thanks to USAID and CATHALAC… To the desk of the President of Panama!</a:t>
            </a:r>
          </a:p>
          <a:p>
            <a:pPr algn="just"/>
            <a:endParaRPr lang="en-US" sz="1400" b="1"/>
          </a:p>
          <a:p>
            <a:pPr algn="just"/>
            <a:endParaRPr lang="en-US" sz="1400" b="1"/>
          </a:p>
          <a:p>
            <a:pPr algn="just"/>
            <a:endParaRPr lang="en-US" sz="1400" b="1"/>
          </a:p>
        </p:txBody>
      </p:sp>
      <p:sp>
        <p:nvSpPr>
          <p:cNvPr id="5" name="Rectangle 4"/>
          <p:cNvSpPr/>
          <p:nvPr/>
        </p:nvSpPr>
        <p:spPr>
          <a:xfrm>
            <a:off x="3657600" y="5907088"/>
            <a:ext cx="5013325" cy="500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endParaRPr lang="en-US" sz="1050" dirty="0">
              <a:latin typeface="Arial" pitchFamily="34" charset="0"/>
            </a:endParaRPr>
          </a:p>
          <a:p>
            <a:pPr algn="just" eaLnBrk="0" hangingPunct="0">
              <a:defRPr/>
            </a:pPr>
            <a:r>
              <a:rPr lang="en-US" sz="1600" dirty="0">
                <a:latin typeface="Arial" pitchFamily="34" charset="0"/>
                <a:ea typeface="Times New Roman" pitchFamily="18" charset="0"/>
              </a:rPr>
              <a:t>SERVIR decision support on the spot (Nov 2008)</a:t>
            </a:r>
            <a:endParaRPr lang="en-US" sz="2800" dirty="0">
              <a:latin typeface="Arial" pitchFamily="34" charset="0"/>
            </a:endParaRPr>
          </a:p>
        </p:txBody>
      </p:sp>
      <p:pic>
        <p:nvPicPr>
          <p:cNvPr id="62467" name="Picture 2" descr="good_shot_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63613" y="1784350"/>
            <a:ext cx="7756525" cy="407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63490" name="Picture 2" descr="DR Flood - Feb 200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6413" y="1714500"/>
            <a:ext cx="8248650" cy="489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mtClean="0"/>
              <a:t>Flooding – Dominican Republic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le 1"/>
          <p:cNvSpPr>
            <a:spLocks noGrp="1"/>
          </p:cNvSpPr>
          <p:nvPr>
            <p:ph type="title"/>
          </p:nvPr>
        </p:nvSpPr>
        <p:spPr>
          <a:xfrm>
            <a:off x="473075" y="95250"/>
            <a:ext cx="8229600" cy="1143000"/>
          </a:xfrm>
        </p:spPr>
        <p:txBody>
          <a:bodyPr/>
          <a:lstStyle/>
          <a:p>
            <a:r>
              <a:rPr lang="en-US" sz="3600" smtClean="0"/>
              <a:t>SERVIR-Africa Dedication:</a:t>
            </a:r>
            <a:br>
              <a:rPr lang="en-US" sz="3600" smtClean="0"/>
            </a:br>
            <a:r>
              <a:rPr lang="en-US" sz="3600" smtClean="0"/>
              <a:t> November 21, 2008</a:t>
            </a:r>
          </a:p>
        </p:txBody>
      </p:sp>
      <p:pic>
        <p:nvPicPr>
          <p:cNvPr id="4" name="Content Placeholder 3" descr="DSC0113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91038" y="3138488"/>
            <a:ext cx="4505325" cy="3379787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4515" name="Picture 6" descr="DSC0107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584325"/>
            <a:ext cx="4179887" cy="313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6" name="TextBox 5"/>
          <p:cNvSpPr txBox="1">
            <a:spLocks noChangeArrowheads="1"/>
          </p:cNvSpPr>
          <p:nvPr/>
        </p:nvSpPr>
        <p:spPr bwMode="auto">
          <a:xfrm>
            <a:off x="65088" y="5013325"/>
            <a:ext cx="4249737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/>
              <a:t>Located at the Regional Center for </a:t>
            </a:r>
          </a:p>
          <a:p>
            <a:pPr algn="ctr" eaLnBrk="0" hangingPunct="0"/>
            <a:r>
              <a:rPr lang="en-US"/>
              <a:t>Mapping of Resources for Development</a:t>
            </a:r>
          </a:p>
          <a:p>
            <a:pPr algn="ctr" eaLnBrk="0" hangingPunct="0"/>
            <a:r>
              <a:rPr lang="en-US"/>
              <a:t>In Nairobi, Kenya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Grp="1" noChangeArrowheads="1"/>
          </p:cNvSpPr>
          <p:nvPr>
            <p:ph type="title"/>
          </p:nvPr>
        </p:nvSpPr>
        <p:spPr>
          <a:xfrm>
            <a:off x="814388" y="46038"/>
            <a:ext cx="8229600" cy="1143000"/>
          </a:xfrm>
        </p:spPr>
        <p:txBody>
          <a:bodyPr/>
          <a:lstStyle/>
          <a:p>
            <a:pPr eaLnBrk="1" hangingPunct="1"/>
            <a:r>
              <a:rPr lang="en-US" sz="3200" b="1" smtClean="0">
                <a:solidFill>
                  <a:srgbClr val="000066"/>
                </a:solidFill>
              </a:rPr>
              <a:t>‘South-South’ collaboration</a:t>
            </a:r>
          </a:p>
        </p:txBody>
      </p:sp>
      <p:sp>
        <p:nvSpPr>
          <p:cNvPr id="655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98975" y="1428750"/>
            <a:ext cx="4456113" cy="2895600"/>
          </a:xfrm>
        </p:spPr>
        <p:txBody>
          <a:bodyPr/>
          <a:lstStyle/>
          <a:p>
            <a:pPr eaLnBrk="1" hangingPunct="1"/>
            <a:r>
              <a:rPr lang="en-US" sz="2300" smtClean="0">
                <a:solidFill>
                  <a:schemeClr val="bg1"/>
                </a:solidFill>
              </a:rPr>
              <a:t>RCMRD travels to CATHALAC to observe Panama operations</a:t>
            </a:r>
          </a:p>
          <a:p>
            <a:pPr eaLnBrk="1" hangingPunct="1"/>
            <a:r>
              <a:rPr lang="en-US" sz="2300" smtClean="0">
                <a:solidFill>
                  <a:schemeClr val="bg1"/>
                </a:solidFill>
              </a:rPr>
              <a:t>CATHALAC travels to RCMRD</a:t>
            </a:r>
          </a:p>
          <a:p>
            <a:pPr eaLnBrk="1" hangingPunct="1"/>
            <a:r>
              <a:rPr lang="en-US" sz="2300" smtClean="0">
                <a:solidFill>
                  <a:schemeClr val="bg1"/>
                </a:solidFill>
              </a:rPr>
              <a:t>Both centers exchange ideas, share experience</a:t>
            </a:r>
          </a:p>
        </p:txBody>
      </p:sp>
      <p:pic>
        <p:nvPicPr>
          <p:cNvPr id="65539" name="Picture 4" descr="..\EO-1 workshop\P100059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3" y="1292225"/>
            <a:ext cx="4427537" cy="24733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8" name="Picture 7" descr="IMG_118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3938" y="4224338"/>
            <a:ext cx="3336925" cy="2503487"/>
          </a:xfrm>
          <a:prstGeom prst="rect">
            <a:avLst/>
          </a:prstGeom>
          <a:ln w="12700">
            <a:solidFill>
              <a:schemeClr val="accent5">
                <a:lumMod val="10000"/>
              </a:schemeClr>
            </a:solidFill>
          </a:ln>
        </p:spPr>
      </p:pic>
      <p:pic>
        <p:nvPicPr>
          <p:cNvPr id="65541" name="Picture 5" descr="..\SERVIR-pics\EO-1 workshop\Emilio-planning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" y="4368800"/>
            <a:ext cx="2044700" cy="2328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7" name="Picture 5" descr="africa-conveni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41413" y="3324225"/>
            <a:ext cx="2041525" cy="1530350"/>
          </a:xfrm>
          <a:prstGeom prst="rect">
            <a:avLst/>
          </a:prstGeom>
          <a:noFill/>
          <a:ln w="12700">
            <a:solidFill>
              <a:schemeClr val="accent5">
                <a:lumMod val="1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00063" y="333375"/>
            <a:ext cx="8229600" cy="809625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32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SERVIR-Africa: overview</a:t>
            </a:r>
            <a:endParaRPr lang="en-US" sz="28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0" y="1525588"/>
            <a:ext cx="51181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100" kern="0" dirty="0">
                <a:solidFill>
                  <a:schemeClr val="bg1"/>
                </a:solidFill>
                <a:latin typeface="+mn-lt"/>
              </a:rPr>
              <a:t>Launched in November 2008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100" kern="0" dirty="0">
                <a:solidFill>
                  <a:schemeClr val="bg1"/>
                </a:solidFill>
                <a:latin typeface="+mn-lt"/>
              </a:rPr>
              <a:t>Functioning South-South exchange between SERVIR nodes on two continents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100" kern="0" dirty="0">
                <a:solidFill>
                  <a:schemeClr val="bg1"/>
                </a:solidFill>
                <a:latin typeface="+mn-lt"/>
              </a:rPr>
              <a:t>Inventory and cataloguing of African geospatial datasets – geospatial “one stop” discovery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100" kern="0" dirty="0">
                <a:solidFill>
                  <a:schemeClr val="bg1"/>
                </a:solidFill>
                <a:latin typeface="Arial" pitchFamily="34" charset="0"/>
              </a:rPr>
              <a:t>Providing initial flood forecasting, flood mapping, and Rift Valley Fever probability using NASA science results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100" kern="0" dirty="0">
                <a:solidFill>
                  <a:schemeClr val="bg1"/>
                </a:solidFill>
                <a:latin typeface="+mn-lt"/>
              </a:rPr>
              <a:t>Training and capacity building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100" kern="0" dirty="0">
                <a:solidFill>
                  <a:schemeClr val="bg1"/>
                </a:solidFill>
                <a:latin typeface="+mn-lt"/>
              </a:rPr>
              <a:t>Strengthening collaboration between NASA centers (NASA/MSFC and NASA/GSFC) and other USG agencies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endParaRPr lang="en-US" sz="3200" kern="0" dirty="0">
              <a:latin typeface="+mn-lt"/>
            </a:endParaRPr>
          </a:p>
        </p:txBody>
      </p:sp>
      <p:pic>
        <p:nvPicPr>
          <p:cNvPr id="66563" name="Picture 5" descr="IMG_1106.jpg"/>
          <p:cNvPicPr>
            <a:picLocks noChangeAspect="1"/>
          </p:cNvPicPr>
          <p:nvPr/>
        </p:nvPicPr>
        <p:blipFill>
          <a:blip r:embed="rId2"/>
          <a:srcRect b="13017"/>
          <a:stretch>
            <a:fillRect/>
          </a:stretch>
        </p:blipFill>
        <p:spPr bwMode="auto">
          <a:xfrm>
            <a:off x="5251450" y="4014788"/>
            <a:ext cx="3538538" cy="230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4" name="Picture 6" descr="nzoiafcir_ali_2008318.jpg"/>
          <p:cNvPicPr>
            <a:picLocks noChangeAspect="1"/>
          </p:cNvPicPr>
          <p:nvPr/>
        </p:nvPicPr>
        <p:blipFill>
          <a:blip r:embed="rId3"/>
          <a:srcRect r="7339"/>
          <a:stretch>
            <a:fillRect/>
          </a:stretch>
        </p:blipFill>
        <p:spPr bwMode="auto">
          <a:xfrm>
            <a:off x="5199063" y="1544638"/>
            <a:ext cx="3656012" cy="197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5" name="TextBox 7"/>
          <p:cNvSpPr txBox="1">
            <a:spLocks noChangeArrowheads="1"/>
          </p:cNvSpPr>
          <p:nvPr/>
        </p:nvSpPr>
        <p:spPr bwMode="auto">
          <a:xfrm>
            <a:off x="5257800" y="3495675"/>
            <a:ext cx="3565525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400">
                <a:solidFill>
                  <a:schemeClr val="bg1"/>
                </a:solidFill>
              </a:rPr>
              <a:t>Flooding in  Kenya near Lake Victoria  as detected by NASA’s EO-1 satellite</a:t>
            </a:r>
          </a:p>
        </p:txBody>
      </p:sp>
      <p:sp>
        <p:nvSpPr>
          <p:cNvPr id="66566" name="TextBox 8"/>
          <p:cNvSpPr txBox="1">
            <a:spLocks noChangeArrowheads="1"/>
          </p:cNvSpPr>
          <p:nvPr/>
        </p:nvSpPr>
        <p:spPr bwMode="auto">
          <a:xfrm>
            <a:off x="5181600" y="6334125"/>
            <a:ext cx="35655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400">
                <a:solidFill>
                  <a:schemeClr val="bg1"/>
                </a:solidFill>
              </a:rPr>
              <a:t>Central Americans and Africans working together to build SERVIR-Africa system</a:t>
            </a:r>
          </a:p>
        </p:txBody>
      </p:sp>
      <p:pic>
        <p:nvPicPr>
          <p:cNvPr id="66567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97875" y="352425"/>
            <a:ext cx="746125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4"/>
          <p:cNvSpPr>
            <a:spLocks noChangeArrowheads="1"/>
          </p:cNvSpPr>
          <p:nvPr/>
        </p:nvSpPr>
        <p:spPr bwMode="auto">
          <a:xfrm>
            <a:off x="0" y="1371600"/>
            <a:ext cx="9144000" cy="528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</a:pPr>
            <a:endParaRPr lang="en-US" sz="2000"/>
          </a:p>
        </p:txBody>
      </p:sp>
      <p:pic>
        <p:nvPicPr>
          <p:cNvPr id="67586" name="Picture 8"/>
          <p:cNvPicPr>
            <a:picLocks noChangeAspect="1" noChangeArrowheads="1"/>
          </p:cNvPicPr>
          <p:nvPr/>
        </p:nvPicPr>
        <p:blipFill>
          <a:blip r:embed="rId3"/>
          <a:srcRect t="30663" r="21672"/>
          <a:stretch>
            <a:fillRect/>
          </a:stretch>
        </p:blipFill>
        <p:spPr bwMode="auto">
          <a:xfrm>
            <a:off x="762000" y="3124200"/>
            <a:ext cx="2687638" cy="323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7" name="AutoShape 9"/>
          <p:cNvSpPr>
            <a:spLocks noChangeArrowheads="1"/>
          </p:cNvSpPr>
          <p:nvPr/>
        </p:nvSpPr>
        <p:spPr bwMode="auto">
          <a:xfrm>
            <a:off x="3581400" y="4191000"/>
            <a:ext cx="1219200" cy="6858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67588" name="Text Box 10"/>
          <p:cNvSpPr txBox="1">
            <a:spLocks noChangeArrowheads="1"/>
          </p:cNvSpPr>
          <p:nvPr/>
        </p:nvSpPr>
        <p:spPr bwMode="auto">
          <a:xfrm>
            <a:off x="3733800" y="4343400"/>
            <a:ext cx="1447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b="1">
                <a:solidFill>
                  <a:schemeClr val="accent2"/>
                </a:solidFill>
              </a:rPr>
              <a:t>Model</a:t>
            </a:r>
          </a:p>
        </p:txBody>
      </p:sp>
      <p:pic>
        <p:nvPicPr>
          <p:cNvPr id="67589" name="Picture 11"/>
          <p:cNvPicPr>
            <a:picLocks noChangeAspect="1" noChangeArrowheads="1"/>
          </p:cNvPicPr>
          <p:nvPr/>
        </p:nvPicPr>
        <p:blipFill>
          <a:blip r:embed="rId4"/>
          <a:srcRect b="12701"/>
          <a:stretch>
            <a:fillRect/>
          </a:stretch>
        </p:blipFill>
        <p:spPr bwMode="auto">
          <a:xfrm>
            <a:off x="5029200" y="3124200"/>
            <a:ext cx="2578100" cy="327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0" name="Text Box 12"/>
          <p:cNvSpPr txBox="1">
            <a:spLocks noChangeArrowheads="1"/>
          </p:cNvSpPr>
          <p:nvPr/>
        </p:nvSpPr>
        <p:spPr bwMode="auto">
          <a:xfrm>
            <a:off x="4953000" y="6400800"/>
            <a:ext cx="2743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400">
                <a:solidFill>
                  <a:schemeClr val="bg1"/>
                </a:solidFill>
              </a:rPr>
              <a:t>Flood Potential </a:t>
            </a:r>
          </a:p>
        </p:txBody>
      </p:sp>
      <p:sp>
        <p:nvSpPr>
          <p:cNvPr id="67591" name="Text Box 13"/>
          <p:cNvSpPr txBox="1">
            <a:spLocks noChangeArrowheads="1"/>
          </p:cNvSpPr>
          <p:nvPr/>
        </p:nvSpPr>
        <p:spPr bwMode="auto">
          <a:xfrm>
            <a:off x="914400" y="6400800"/>
            <a:ext cx="2438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>
                <a:solidFill>
                  <a:schemeClr val="bg1"/>
                </a:solidFill>
              </a:rPr>
              <a:t>TRMM 3B42 Precipitation</a:t>
            </a:r>
          </a:p>
        </p:txBody>
      </p:sp>
      <p:sp>
        <p:nvSpPr>
          <p:cNvPr id="67592" name="Rectangle 13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/>
          <a:lstStyle/>
          <a:p>
            <a:r>
              <a:rPr lang="en-US" sz="3200" b="1" smtClean="0"/>
              <a:t>Flood Potential &amp; Forecast Mapping</a:t>
            </a:r>
          </a:p>
        </p:txBody>
      </p:sp>
      <p:sp>
        <p:nvSpPr>
          <p:cNvPr id="67593" name="Rectangle 14"/>
          <p:cNvSpPr>
            <a:spLocks noChangeArrowheads="1"/>
          </p:cNvSpPr>
          <p:nvPr/>
        </p:nvSpPr>
        <p:spPr bwMode="auto">
          <a:xfrm>
            <a:off x="114300" y="1447800"/>
            <a:ext cx="8915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>
                <a:solidFill>
                  <a:schemeClr val="bg1"/>
                </a:solidFill>
              </a:rPr>
              <a:t>Using a regional/global hydrologic model with near-real time precipitation from the multi-sensor NASA TRMM 3B42 precipitation product to derive flood potential</a:t>
            </a: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>
                <a:solidFill>
                  <a:schemeClr val="bg1"/>
                </a:solidFill>
              </a:rPr>
              <a:t>Provides an estimate of expected depth of flood inundation at a 0.25 degree resolution (approx. 25 km)</a:t>
            </a: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>
                <a:solidFill>
                  <a:schemeClr val="bg1"/>
                </a:solidFill>
              </a:rPr>
              <a:t>Precipitation forecast data can be used with the model to provide longer lead time forecasts</a:t>
            </a: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en-US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/>
          <p:cNvSpPr txBox="1">
            <a:spLocks noChangeArrowheads="1"/>
          </p:cNvSpPr>
          <p:nvPr/>
        </p:nvSpPr>
        <p:spPr bwMode="auto">
          <a:xfrm>
            <a:off x="877888" y="30638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sz="3200" b="1">
                <a:solidFill>
                  <a:schemeClr val="tx2"/>
                </a:solidFill>
              </a:rPr>
              <a:t>New opportunities for data acquisition</a:t>
            </a:r>
          </a:p>
        </p:txBody>
      </p:sp>
      <p:pic>
        <p:nvPicPr>
          <p:cNvPr id="69634" name="Picture 3" descr="EO-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35300" y="1641475"/>
            <a:ext cx="1736725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5" name="Picture 8" descr="F:\SERVIR\Post_Flood.t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4488" y="1620838"/>
            <a:ext cx="2535237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9636" name="Straight Arrow Connector 8"/>
          <p:cNvCxnSpPr>
            <a:cxnSpLocks noChangeShapeType="1"/>
          </p:cNvCxnSpPr>
          <p:nvPr/>
        </p:nvCxnSpPr>
        <p:spPr bwMode="auto">
          <a:xfrm>
            <a:off x="-2122488" y="3517900"/>
            <a:ext cx="61913" cy="1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69637" name="Text Box 11"/>
          <p:cNvSpPr txBox="1">
            <a:spLocks noChangeArrowheads="1"/>
          </p:cNvSpPr>
          <p:nvPr/>
        </p:nvSpPr>
        <p:spPr bwMode="auto">
          <a:xfrm>
            <a:off x="392113" y="6215063"/>
            <a:ext cx="23796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400">
                <a:solidFill>
                  <a:schemeClr val="bg1"/>
                </a:solidFill>
              </a:rPr>
              <a:t>Budalang’i Floods</a:t>
            </a:r>
          </a:p>
          <a:p>
            <a:pPr algn="ctr" eaLnBrk="0" hangingPunct="0"/>
            <a:r>
              <a:rPr lang="en-US" sz="1400">
                <a:solidFill>
                  <a:schemeClr val="bg1"/>
                </a:solidFill>
              </a:rPr>
              <a:t>November 13, 2008</a:t>
            </a:r>
          </a:p>
        </p:txBody>
      </p:sp>
      <p:pic>
        <p:nvPicPr>
          <p:cNvPr id="69638" name="Picture 6" descr="geonetcast-RCMRD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80013" y="3265488"/>
            <a:ext cx="3600450" cy="270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9" name="Text Box 11"/>
          <p:cNvSpPr txBox="1">
            <a:spLocks noChangeArrowheads="1"/>
          </p:cNvSpPr>
          <p:nvPr/>
        </p:nvSpPr>
        <p:spPr bwMode="auto">
          <a:xfrm>
            <a:off x="5275263" y="6054725"/>
            <a:ext cx="3419475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600">
                <a:solidFill>
                  <a:schemeClr val="bg1"/>
                </a:solidFill>
              </a:rPr>
              <a:t>ENVISAT &amp; GEONETcast receivers installed at RCMRD</a:t>
            </a:r>
          </a:p>
        </p:txBody>
      </p:sp>
      <p:sp>
        <p:nvSpPr>
          <p:cNvPr id="69640" name="Rectangle 13"/>
          <p:cNvSpPr>
            <a:spLocks noChangeArrowheads="1"/>
          </p:cNvSpPr>
          <p:nvPr/>
        </p:nvSpPr>
        <p:spPr bwMode="auto">
          <a:xfrm>
            <a:off x="4905375" y="1639888"/>
            <a:ext cx="42386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>
                <a:solidFill>
                  <a:schemeClr val="bg1"/>
                </a:solidFill>
              </a:rPr>
              <a:t>NASA’s tasking request system for EO-1 to acquire baseline and post-event imagery of flooded areas.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33488" y="60325"/>
            <a:ext cx="6851650" cy="1143000"/>
          </a:xfrm>
        </p:spPr>
        <p:txBody>
          <a:bodyPr/>
          <a:lstStyle/>
          <a:p>
            <a:pPr eaLnBrk="1" hangingPunct="1"/>
            <a:r>
              <a:rPr lang="en-US" sz="3200" b="1" smtClean="0">
                <a:solidFill>
                  <a:srgbClr val="000066"/>
                </a:solidFill>
              </a:rPr>
              <a:t>Users</a:t>
            </a:r>
          </a:p>
        </p:txBody>
      </p:sp>
      <p:sp>
        <p:nvSpPr>
          <p:cNvPr id="7168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00063" y="1443038"/>
            <a:ext cx="8447087" cy="4525962"/>
          </a:xfrm>
        </p:spPr>
        <p:txBody>
          <a:bodyPr/>
          <a:lstStyle/>
          <a:p>
            <a:r>
              <a:rPr lang="en-US" sz="2400" smtClean="0">
                <a:solidFill>
                  <a:schemeClr val="bg1"/>
                </a:solidFill>
              </a:rPr>
              <a:t>Decision makers, media, educators, students, private industry, community groups</a:t>
            </a:r>
            <a:r>
              <a:rPr lang="en-US" sz="2000" smtClean="0">
                <a:solidFill>
                  <a:schemeClr val="bg1"/>
                </a:solidFill>
              </a:rPr>
              <a:t>. </a:t>
            </a:r>
          </a:p>
        </p:txBody>
      </p:sp>
      <p:pic>
        <p:nvPicPr>
          <p:cNvPr id="10" name="Picture 2" descr="workshop4"/>
          <p:cNvPicPr>
            <a:picLocks noChangeAspect="1" noChangeArrowheads="1"/>
          </p:cNvPicPr>
          <p:nvPr/>
        </p:nvPicPr>
        <p:blipFill>
          <a:blip r:embed="rId2"/>
          <a:srcRect l="6349"/>
          <a:stretch>
            <a:fillRect/>
          </a:stretch>
        </p:blipFill>
        <p:spPr bwMode="auto">
          <a:xfrm>
            <a:off x="4429125" y="4432300"/>
            <a:ext cx="3636963" cy="2219325"/>
          </a:xfrm>
          <a:prstGeom prst="rect">
            <a:avLst/>
          </a:prstGeom>
          <a:noFill/>
          <a:ln w="12700">
            <a:solidFill>
              <a:schemeClr val="accent5">
                <a:lumMod val="10000"/>
              </a:schemeClr>
            </a:solidFill>
          </a:ln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5" name="Picture 3" descr="C:\Documents and Settings\Kate Lance\pics\forest-peoples-technolog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5" y="2338388"/>
            <a:ext cx="3024188" cy="1930400"/>
          </a:xfrm>
          <a:prstGeom prst="rect">
            <a:avLst/>
          </a:prstGeom>
          <a:noFill/>
          <a:ln w="12700">
            <a:solidFill>
              <a:schemeClr val="accent5">
                <a:lumMod val="10000"/>
              </a:schemeClr>
            </a:solidFill>
            <a:miter lim="800000"/>
            <a:headEnd/>
            <a:tailEnd/>
          </a:ln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71685" name="Picture 5" descr="annette00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900" y="2990850"/>
            <a:ext cx="3810000" cy="280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/>
          <p:cNvSpPr>
            <a:spLocks noGrp="1" noChangeArrowheads="1"/>
          </p:cNvSpPr>
          <p:nvPr>
            <p:ph type="title"/>
          </p:nvPr>
        </p:nvSpPr>
        <p:spPr>
          <a:xfrm>
            <a:off x="522288" y="79375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Training &amp; Capacity Building</a:t>
            </a:r>
          </a:p>
        </p:txBody>
      </p:sp>
      <p:pic>
        <p:nvPicPr>
          <p:cNvPr id="72706" name="Picture 3"/>
          <p:cNvPicPr>
            <a:picLocks noChangeAspect="1" noChangeArrowheads="1"/>
          </p:cNvPicPr>
          <p:nvPr/>
        </p:nvPicPr>
        <p:blipFill>
          <a:blip r:embed="rId2"/>
          <a:srcRect r="4047"/>
          <a:stretch>
            <a:fillRect/>
          </a:stretch>
        </p:blipFill>
        <p:spPr bwMode="auto">
          <a:xfrm>
            <a:off x="5124450" y="4289425"/>
            <a:ext cx="3455988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7" name="Picture 5" descr="P100084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8575" y="1590675"/>
            <a:ext cx="3462338" cy="259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0" descr="TRAINING"/>
          <p:cNvPicPr>
            <a:picLocks noChangeAspect="1" noChangeArrowheads="1"/>
          </p:cNvPicPr>
          <p:nvPr/>
        </p:nvPicPr>
        <p:blipFill>
          <a:blip r:embed="rId4"/>
          <a:srcRect r="19911"/>
          <a:stretch>
            <a:fillRect/>
          </a:stretch>
        </p:blipFill>
        <p:spPr bwMode="auto">
          <a:xfrm>
            <a:off x="952500" y="4310063"/>
            <a:ext cx="3217863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2709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3213" y="1600200"/>
            <a:ext cx="4546600" cy="256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9225" y="1911350"/>
            <a:ext cx="8662988" cy="3392488"/>
          </a:xfrm>
        </p:spPr>
        <p:txBody>
          <a:bodyPr>
            <a:normAutofit lnSpcReduction="10000"/>
          </a:bodyPr>
          <a:lstStyle/>
          <a:p>
            <a:pPr algn="ctr">
              <a:spcBef>
                <a:spcPts val="200"/>
              </a:spcBef>
              <a:defRPr/>
            </a:pPr>
            <a:endParaRPr lang="en-US" sz="3600" dirty="0" smtClean="0">
              <a:solidFill>
                <a:schemeClr val="bg1"/>
              </a:solidFill>
            </a:endParaRPr>
          </a:p>
          <a:p>
            <a:pPr algn="ctr">
              <a:spcBef>
                <a:spcPts val="200"/>
              </a:spcBef>
              <a:buFontTx/>
              <a:buNone/>
              <a:defRPr/>
            </a:pPr>
            <a:r>
              <a:rPr lang="en-US" sz="3600" dirty="0" smtClean="0">
                <a:solidFill>
                  <a:schemeClr val="bg1"/>
                </a:solidFill>
              </a:rPr>
              <a:t>  Effective research to end user transition capability for NASA Earth Science results into the hands of the international community at the </a:t>
            </a:r>
          </a:p>
          <a:p>
            <a:pPr algn="ctr">
              <a:spcBef>
                <a:spcPts val="200"/>
              </a:spcBef>
              <a:buFontTx/>
              <a:buNone/>
              <a:defRPr/>
            </a:pPr>
            <a:r>
              <a:rPr lang="en-US" sz="3600" dirty="0" smtClean="0">
                <a:solidFill>
                  <a:schemeClr val="bg1"/>
                </a:solidFill>
              </a:rPr>
              <a:t>regional scale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500063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36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What also is SERVIR….</a:t>
            </a:r>
            <a:endParaRPr lang="en-US" sz="28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le 1"/>
          <p:cNvSpPr txBox="1">
            <a:spLocks/>
          </p:cNvSpPr>
          <p:nvPr/>
        </p:nvSpPr>
        <p:spPr bwMode="auto">
          <a:xfrm>
            <a:off x="1160463" y="233363"/>
            <a:ext cx="7708900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sz="3200" b="1">
                <a:solidFill>
                  <a:schemeClr val="tx2"/>
                </a:solidFill>
              </a:rPr>
              <a:t>Directory Services (e.g., African geospatial diaspora) </a:t>
            </a:r>
            <a:r>
              <a:rPr lang="en-US" sz="2800">
                <a:solidFill>
                  <a:schemeClr val="tx2"/>
                </a:solidFill>
              </a:rPr>
              <a:t/>
            </a:r>
            <a:br>
              <a:rPr lang="en-US" sz="2800">
                <a:solidFill>
                  <a:schemeClr val="tx2"/>
                </a:solidFill>
              </a:rPr>
            </a:br>
            <a:endParaRPr lang="en-US" sz="2400">
              <a:solidFill>
                <a:srgbClr val="FF3300"/>
              </a:solidFill>
            </a:endParaRPr>
          </a:p>
          <a:p>
            <a:pPr algn="ctr" eaLnBrk="0" hangingPunct="0"/>
            <a:endParaRPr lang="en-US" sz="2800">
              <a:solidFill>
                <a:schemeClr val="tx2"/>
              </a:solidFill>
            </a:endParaRPr>
          </a:p>
        </p:txBody>
      </p:sp>
      <p:sp>
        <p:nvSpPr>
          <p:cNvPr id="73730" name="TextBox 4"/>
          <p:cNvSpPr txBox="1">
            <a:spLocks noChangeArrowheads="1"/>
          </p:cNvSpPr>
          <p:nvPr/>
        </p:nvSpPr>
        <p:spPr bwMode="auto">
          <a:xfrm>
            <a:off x="0" y="1539875"/>
            <a:ext cx="90011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2000" i="1">
                <a:solidFill>
                  <a:schemeClr val="bg1"/>
                </a:solidFill>
              </a:rPr>
              <a:t>Tools and services to facilitate networking and cooperation among African geospatial scientists, projects and organizations</a:t>
            </a:r>
          </a:p>
        </p:txBody>
      </p:sp>
      <p:pic>
        <p:nvPicPr>
          <p:cNvPr id="73731" name="Picture 10"/>
          <p:cNvPicPr>
            <a:picLocks noChangeAspect="1" noChangeArrowheads="1"/>
          </p:cNvPicPr>
          <p:nvPr/>
        </p:nvPicPr>
        <p:blipFill>
          <a:blip r:embed="rId3"/>
          <a:srcRect b="954"/>
          <a:stretch>
            <a:fillRect/>
          </a:stretch>
        </p:blipFill>
        <p:spPr bwMode="auto">
          <a:xfrm>
            <a:off x="339725" y="2276475"/>
            <a:ext cx="4232275" cy="4254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3732" name="Picture 6"/>
          <p:cNvPicPr>
            <a:picLocks noChangeAspect="1" noChangeArrowheads="1"/>
          </p:cNvPicPr>
          <p:nvPr/>
        </p:nvPicPr>
        <p:blipFill>
          <a:blip r:embed="rId4"/>
          <a:srcRect l="2907" t="13362" r="5814" b="20996"/>
          <a:stretch>
            <a:fillRect/>
          </a:stretch>
        </p:blipFill>
        <p:spPr bwMode="auto">
          <a:xfrm>
            <a:off x="4999038" y="2293938"/>
            <a:ext cx="3609975" cy="26336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3733" name="Picture 6"/>
          <p:cNvPicPr>
            <a:picLocks noChangeAspect="1" noChangeArrowheads="1"/>
          </p:cNvPicPr>
          <p:nvPr/>
        </p:nvPicPr>
        <p:blipFill>
          <a:blip r:embed="rId5"/>
          <a:srcRect l="2907" t="12407" r="5814" b="32449"/>
          <a:stretch>
            <a:fillRect/>
          </a:stretch>
        </p:blipFill>
        <p:spPr bwMode="auto">
          <a:xfrm>
            <a:off x="3455988" y="4305300"/>
            <a:ext cx="3848100" cy="2359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3" descr="AFRICASAT2"/>
          <p:cNvPicPr>
            <a:picLocks noChangeAspect="1" noChangeArrowheads="1"/>
          </p:cNvPicPr>
          <p:nvPr/>
        </p:nvPicPr>
        <p:blipFill>
          <a:blip r:embed="rId3"/>
          <a:srcRect r="230" b="-871"/>
          <a:stretch>
            <a:fillRect/>
          </a:stretch>
        </p:blipFill>
        <p:spPr bwMode="auto">
          <a:xfrm>
            <a:off x="2949575" y="233363"/>
            <a:ext cx="6189663" cy="662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5778" name="Group 38"/>
          <p:cNvGrpSpPr>
            <a:grpSpLocks/>
          </p:cNvGrpSpPr>
          <p:nvPr/>
        </p:nvGrpSpPr>
        <p:grpSpPr bwMode="auto">
          <a:xfrm>
            <a:off x="2846388" y="292100"/>
            <a:ext cx="6361112" cy="6486525"/>
            <a:chOff x="2701925" y="292100"/>
            <a:chExt cx="6361113" cy="6486525"/>
          </a:xfrm>
        </p:grpSpPr>
        <p:sp>
          <p:nvSpPr>
            <p:cNvPr id="75785" name="Freeform 4"/>
            <p:cNvSpPr>
              <a:spLocks/>
            </p:cNvSpPr>
            <p:nvPr/>
          </p:nvSpPr>
          <p:spPr bwMode="auto">
            <a:xfrm>
              <a:off x="2805113" y="292100"/>
              <a:ext cx="6189662" cy="6478588"/>
            </a:xfrm>
            <a:custGeom>
              <a:avLst/>
              <a:gdLst>
                <a:gd name="T0" fmla="*/ 2147483647 w 3930"/>
                <a:gd name="T1" fmla="*/ 2147483647 h 4107"/>
                <a:gd name="T2" fmla="*/ 2147483647 w 3930"/>
                <a:gd name="T3" fmla="*/ 2147483647 h 4107"/>
                <a:gd name="T4" fmla="*/ 2147483647 w 3930"/>
                <a:gd name="T5" fmla="*/ 2147483647 h 4107"/>
                <a:gd name="T6" fmla="*/ 2147483647 w 3930"/>
                <a:gd name="T7" fmla="*/ 2147483647 h 4107"/>
                <a:gd name="T8" fmla="*/ 2147483647 w 3930"/>
                <a:gd name="T9" fmla="*/ 2147483647 h 4107"/>
                <a:gd name="T10" fmla="*/ 2147483647 w 3930"/>
                <a:gd name="T11" fmla="*/ 2147483647 h 4107"/>
                <a:gd name="T12" fmla="*/ 2147483647 w 3930"/>
                <a:gd name="T13" fmla="*/ 2147483647 h 4107"/>
                <a:gd name="T14" fmla="*/ 2147483647 w 3930"/>
                <a:gd name="T15" fmla="*/ 2147483647 h 4107"/>
                <a:gd name="T16" fmla="*/ 2147483647 w 3930"/>
                <a:gd name="T17" fmla="*/ 2147483647 h 4107"/>
                <a:gd name="T18" fmla="*/ 2147483647 w 3930"/>
                <a:gd name="T19" fmla="*/ 2147483647 h 4107"/>
                <a:gd name="T20" fmla="*/ 2147483647 w 3930"/>
                <a:gd name="T21" fmla="*/ 2147483647 h 4107"/>
                <a:gd name="T22" fmla="*/ 2147483647 w 3930"/>
                <a:gd name="T23" fmla="*/ 2147483647 h 4107"/>
                <a:gd name="T24" fmla="*/ 2147483647 w 3930"/>
                <a:gd name="T25" fmla="*/ 2147483647 h 4107"/>
                <a:gd name="T26" fmla="*/ 2147483647 w 3930"/>
                <a:gd name="T27" fmla="*/ 2147483647 h 4107"/>
                <a:gd name="T28" fmla="*/ 2147483647 w 3930"/>
                <a:gd name="T29" fmla="*/ 2147483647 h 4107"/>
                <a:gd name="T30" fmla="*/ 2147483647 w 3930"/>
                <a:gd name="T31" fmla="*/ 2147483647 h 4107"/>
                <a:gd name="T32" fmla="*/ 2147483647 w 3930"/>
                <a:gd name="T33" fmla="*/ 2147483647 h 4107"/>
                <a:gd name="T34" fmla="*/ 2147483647 w 3930"/>
                <a:gd name="T35" fmla="*/ 2147483647 h 4107"/>
                <a:gd name="T36" fmla="*/ 2147483647 w 3930"/>
                <a:gd name="T37" fmla="*/ 2147483647 h 4107"/>
                <a:gd name="T38" fmla="*/ 2147483647 w 3930"/>
                <a:gd name="T39" fmla="*/ 2147483647 h 4107"/>
                <a:gd name="T40" fmla="*/ 2147483647 w 3930"/>
                <a:gd name="T41" fmla="*/ 2147483647 h 4107"/>
                <a:gd name="T42" fmla="*/ 2147483647 w 3930"/>
                <a:gd name="T43" fmla="*/ 2147483647 h 4107"/>
                <a:gd name="T44" fmla="*/ 2147483647 w 3930"/>
                <a:gd name="T45" fmla="*/ 2147483647 h 4107"/>
                <a:gd name="T46" fmla="*/ 2147483647 w 3930"/>
                <a:gd name="T47" fmla="*/ 2147483647 h 4107"/>
                <a:gd name="T48" fmla="*/ 2147483647 w 3930"/>
                <a:gd name="T49" fmla="*/ 2147483647 h 4107"/>
                <a:gd name="T50" fmla="*/ 2147483647 w 3930"/>
                <a:gd name="T51" fmla="*/ 2147483647 h 4107"/>
                <a:gd name="T52" fmla="*/ 2147483647 w 3930"/>
                <a:gd name="T53" fmla="*/ 2147483647 h 4107"/>
                <a:gd name="T54" fmla="*/ 2147483647 w 3930"/>
                <a:gd name="T55" fmla="*/ 2147483647 h 4107"/>
                <a:gd name="T56" fmla="*/ 2147483647 w 3930"/>
                <a:gd name="T57" fmla="*/ 2147483647 h 4107"/>
                <a:gd name="T58" fmla="*/ 2147483647 w 3930"/>
                <a:gd name="T59" fmla="*/ 2147483647 h 4107"/>
                <a:gd name="T60" fmla="*/ 2147483647 w 3930"/>
                <a:gd name="T61" fmla="*/ 2147483647 h 4107"/>
                <a:gd name="T62" fmla="*/ 2147483647 w 3930"/>
                <a:gd name="T63" fmla="*/ 2147483647 h 4107"/>
                <a:gd name="T64" fmla="*/ 2147483647 w 3930"/>
                <a:gd name="T65" fmla="*/ 2147483647 h 4107"/>
                <a:gd name="T66" fmla="*/ 2147483647 w 3930"/>
                <a:gd name="T67" fmla="*/ 2147483647 h 4107"/>
                <a:gd name="T68" fmla="*/ 2147483647 w 3930"/>
                <a:gd name="T69" fmla="*/ 2147483647 h 4107"/>
                <a:gd name="T70" fmla="*/ 2147483647 w 3930"/>
                <a:gd name="T71" fmla="*/ 2147483647 h 4107"/>
                <a:gd name="T72" fmla="*/ 2147483647 w 3930"/>
                <a:gd name="T73" fmla="*/ 2147483647 h 4107"/>
                <a:gd name="T74" fmla="*/ 2147483647 w 3930"/>
                <a:gd name="T75" fmla="*/ 2147483647 h 4107"/>
                <a:gd name="T76" fmla="*/ 2147483647 w 3930"/>
                <a:gd name="T77" fmla="*/ 2147483647 h 4107"/>
                <a:gd name="T78" fmla="*/ 2147483647 w 3930"/>
                <a:gd name="T79" fmla="*/ 2147483647 h 4107"/>
                <a:gd name="T80" fmla="*/ 2147483647 w 3930"/>
                <a:gd name="T81" fmla="*/ 2147483647 h 4107"/>
                <a:gd name="T82" fmla="*/ 2147483647 w 3930"/>
                <a:gd name="T83" fmla="*/ 2147483647 h 4107"/>
                <a:gd name="T84" fmla="*/ 2147483647 w 3930"/>
                <a:gd name="T85" fmla="*/ 2147483647 h 4107"/>
                <a:gd name="T86" fmla="*/ 2147483647 w 3930"/>
                <a:gd name="T87" fmla="*/ 2147483647 h 4107"/>
                <a:gd name="T88" fmla="*/ 2147483647 w 3930"/>
                <a:gd name="T89" fmla="*/ 2147483647 h 4107"/>
                <a:gd name="T90" fmla="*/ 2147483647 w 3930"/>
                <a:gd name="T91" fmla="*/ 2147483647 h 4107"/>
                <a:gd name="T92" fmla="*/ 2147483647 w 3930"/>
                <a:gd name="T93" fmla="*/ 2147483647 h 4107"/>
                <a:gd name="T94" fmla="*/ 2147483647 w 3930"/>
                <a:gd name="T95" fmla="*/ 2147483647 h 4107"/>
                <a:gd name="T96" fmla="*/ 2147483647 w 3930"/>
                <a:gd name="T97" fmla="*/ 2147483647 h 4107"/>
                <a:gd name="T98" fmla="*/ 2147483647 w 3930"/>
                <a:gd name="T99" fmla="*/ 2147483647 h 4107"/>
                <a:gd name="T100" fmla="*/ 2147483647 w 3930"/>
                <a:gd name="T101" fmla="*/ 2147483647 h 4107"/>
                <a:gd name="T102" fmla="*/ 2147483647 w 3930"/>
                <a:gd name="T103" fmla="*/ 2147483647 h 4107"/>
                <a:gd name="T104" fmla="*/ 2147483647 w 3930"/>
                <a:gd name="T105" fmla="*/ 2147483647 h 4107"/>
                <a:gd name="T106" fmla="*/ 2147483647 w 3930"/>
                <a:gd name="T107" fmla="*/ 2147483647 h 4107"/>
                <a:gd name="T108" fmla="*/ 2147483647 w 3930"/>
                <a:gd name="T109" fmla="*/ 2147483647 h 4107"/>
                <a:gd name="T110" fmla="*/ 2147483647 w 3930"/>
                <a:gd name="T111" fmla="*/ 2147483647 h 4107"/>
                <a:gd name="T112" fmla="*/ 2147483647 w 3930"/>
                <a:gd name="T113" fmla="*/ 2147483647 h 4107"/>
                <a:gd name="T114" fmla="*/ 2147483647 w 3930"/>
                <a:gd name="T115" fmla="*/ 2147483647 h 4107"/>
                <a:gd name="T116" fmla="*/ 2147483647 w 3930"/>
                <a:gd name="T117" fmla="*/ 2147483647 h 4107"/>
                <a:gd name="T118" fmla="*/ 2147483647 w 3930"/>
                <a:gd name="T119" fmla="*/ 2147483647 h 4107"/>
                <a:gd name="T120" fmla="*/ 2147483647 w 3930"/>
                <a:gd name="T121" fmla="*/ 2147483647 h 4107"/>
                <a:gd name="T122" fmla="*/ 2147483647 w 3930"/>
                <a:gd name="T123" fmla="*/ 2147483647 h 410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3930"/>
                <a:gd name="T187" fmla="*/ 0 h 4107"/>
                <a:gd name="T188" fmla="*/ 3930 w 3930"/>
                <a:gd name="T189" fmla="*/ 4107 h 4107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3930" h="4107">
                  <a:moveTo>
                    <a:pt x="200" y="1558"/>
                  </a:moveTo>
                  <a:lnTo>
                    <a:pt x="191" y="1551"/>
                  </a:lnTo>
                  <a:lnTo>
                    <a:pt x="180" y="1545"/>
                  </a:lnTo>
                  <a:lnTo>
                    <a:pt x="174" y="1537"/>
                  </a:lnTo>
                  <a:lnTo>
                    <a:pt x="167" y="1528"/>
                  </a:lnTo>
                  <a:lnTo>
                    <a:pt x="161" y="1521"/>
                  </a:lnTo>
                  <a:lnTo>
                    <a:pt x="156" y="1512"/>
                  </a:lnTo>
                  <a:lnTo>
                    <a:pt x="155" y="1504"/>
                  </a:lnTo>
                  <a:lnTo>
                    <a:pt x="146" y="1509"/>
                  </a:lnTo>
                  <a:lnTo>
                    <a:pt x="141" y="1512"/>
                  </a:lnTo>
                  <a:lnTo>
                    <a:pt x="140" y="1507"/>
                  </a:lnTo>
                  <a:lnTo>
                    <a:pt x="134" y="1503"/>
                  </a:lnTo>
                  <a:lnTo>
                    <a:pt x="128" y="1495"/>
                  </a:lnTo>
                  <a:lnTo>
                    <a:pt x="122" y="1489"/>
                  </a:lnTo>
                  <a:lnTo>
                    <a:pt x="119" y="1480"/>
                  </a:lnTo>
                  <a:lnTo>
                    <a:pt x="117" y="1470"/>
                  </a:lnTo>
                  <a:lnTo>
                    <a:pt x="113" y="1462"/>
                  </a:lnTo>
                  <a:lnTo>
                    <a:pt x="105" y="1458"/>
                  </a:lnTo>
                  <a:lnTo>
                    <a:pt x="96" y="1456"/>
                  </a:lnTo>
                  <a:lnTo>
                    <a:pt x="86" y="1455"/>
                  </a:lnTo>
                  <a:lnTo>
                    <a:pt x="77" y="1450"/>
                  </a:lnTo>
                  <a:lnTo>
                    <a:pt x="71" y="1444"/>
                  </a:lnTo>
                  <a:lnTo>
                    <a:pt x="66" y="1438"/>
                  </a:lnTo>
                  <a:lnTo>
                    <a:pt x="60" y="1431"/>
                  </a:lnTo>
                  <a:lnTo>
                    <a:pt x="51" y="1425"/>
                  </a:lnTo>
                  <a:lnTo>
                    <a:pt x="44" y="1419"/>
                  </a:lnTo>
                  <a:lnTo>
                    <a:pt x="42" y="1411"/>
                  </a:lnTo>
                  <a:lnTo>
                    <a:pt x="41" y="1405"/>
                  </a:lnTo>
                  <a:lnTo>
                    <a:pt x="41" y="1396"/>
                  </a:lnTo>
                  <a:lnTo>
                    <a:pt x="44" y="1389"/>
                  </a:lnTo>
                  <a:lnTo>
                    <a:pt x="44" y="1378"/>
                  </a:lnTo>
                  <a:lnTo>
                    <a:pt x="41" y="1371"/>
                  </a:lnTo>
                  <a:lnTo>
                    <a:pt x="39" y="1365"/>
                  </a:lnTo>
                  <a:lnTo>
                    <a:pt x="47" y="1360"/>
                  </a:lnTo>
                  <a:lnTo>
                    <a:pt x="50" y="1354"/>
                  </a:lnTo>
                  <a:lnTo>
                    <a:pt x="53" y="1350"/>
                  </a:lnTo>
                  <a:lnTo>
                    <a:pt x="48" y="1342"/>
                  </a:lnTo>
                  <a:lnTo>
                    <a:pt x="44" y="1335"/>
                  </a:lnTo>
                  <a:lnTo>
                    <a:pt x="42" y="1324"/>
                  </a:lnTo>
                  <a:lnTo>
                    <a:pt x="38" y="1320"/>
                  </a:lnTo>
                  <a:lnTo>
                    <a:pt x="35" y="1314"/>
                  </a:lnTo>
                  <a:lnTo>
                    <a:pt x="29" y="1303"/>
                  </a:lnTo>
                  <a:lnTo>
                    <a:pt x="23" y="1296"/>
                  </a:lnTo>
                  <a:lnTo>
                    <a:pt x="17" y="1290"/>
                  </a:lnTo>
                  <a:lnTo>
                    <a:pt x="9" y="1287"/>
                  </a:lnTo>
                  <a:lnTo>
                    <a:pt x="5" y="1291"/>
                  </a:lnTo>
                  <a:lnTo>
                    <a:pt x="0" y="1284"/>
                  </a:lnTo>
                  <a:lnTo>
                    <a:pt x="8" y="1281"/>
                  </a:lnTo>
                  <a:lnTo>
                    <a:pt x="17" y="1276"/>
                  </a:lnTo>
                  <a:lnTo>
                    <a:pt x="24" y="1272"/>
                  </a:lnTo>
                  <a:lnTo>
                    <a:pt x="32" y="1263"/>
                  </a:lnTo>
                  <a:lnTo>
                    <a:pt x="38" y="1255"/>
                  </a:lnTo>
                  <a:lnTo>
                    <a:pt x="45" y="1245"/>
                  </a:lnTo>
                  <a:lnTo>
                    <a:pt x="51" y="1234"/>
                  </a:lnTo>
                  <a:lnTo>
                    <a:pt x="57" y="1227"/>
                  </a:lnTo>
                  <a:lnTo>
                    <a:pt x="57" y="1210"/>
                  </a:lnTo>
                  <a:lnTo>
                    <a:pt x="57" y="1197"/>
                  </a:lnTo>
                  <a:lnTo>
                    <a:pt x="59" y="1182"/>
                  </a:lnTo>
                  <a:lnTo>
                    <a:pt x="63" y="1168"/>
                  </a:lnTo>
                  <a:lnTo>
                    <a:pt x="69" y="1159"/>
                  </a:lnTo>
                  <a:lnTo>
                    <a:pt x="75" y="1147"/>
                  </a:lnTo>
                  <a:lnTo>
                    <a:pt x="80" y="1134"/>
                  </a:lnTo>
                  <a:lnTo>
                    <a:pt x="84" y="1120"/>
                  </a:lnTo>
                  <a:lnTo>
                    <a:pt x="86" y="1107"/>
                  </a:lnTo>
                  <a:lnTo>
                    <a:pt x="84" y="1089"/>
                  </a:lnTo>
                  <a:lnTo>
                    <a:pt x="81" y="1075"/>
                  </a:lnTo>
                  <a:lnTo>
                    <a:pt x="78" y="1063"/>
                  </a:lnTo>
                  <a:lnTo>
                    <a:pt x="77" y="1050"/>
                  </a:lnTo>
                  <a:lnTo>
                    <a:pt x="72" y="1042"/>
                  </a:lnTo>
                  <a:lnTo>
                    <a:pt x="66" y="1035"/>
                  </a:lnTo>
                  <a:lnTo>
                    <a:pt x="60" y="1030"/>
                  </a:lnTo>
                  <a:lnTo>
                    <a:pt x="59" y="1023"/>
                  </a:lnTo>
                  <a:lnTo>
                    <a:pt x="62" y="1015"/>
                  </a:lnTo>
                  <a:lnTo>
                    <a:pt x="69" y="1005"/>
                  </a:lnTo>
                  <a:lnTo>
                    <a:pt x="74" y="993"/>
                  </a:lnTo>
                  <a:lnTo>
                    <a:pt x="74" y="981"/>
                  </a:lnTo>
                  <a:lnTo>
                    <a:pt x="69" y="972"/>
                  </a:lnTo>
                  <a:lnTo>
                    <a:pt x="66" y="964"/>
                  </a:lnTo>
                  <a:lnTo>
                    <a:pt x="63" y="954"/>
                  </a:lnTo>
                  <a:lnTo>
                    <a:pt x="54" y="952"/>
                  </a:lnTo>
                  <a:lnTo>
                    <a:pt x="48" y="949"/>
                  </a:lnTo>
                  <a:lnTo>
                    <a:pt x="45" y="942"/>
                  </a:lnTo>
                  <a:lnTo>
                    <a:pt x="41" y="933"/>
                  </a:lnTo>
                  <a:lnTo>
                    <a:pt x="38" y="927"/>
                  </a:lnTo>
                  <a:lnTo>
                    <a:pt x="32" y="927"/>
                  </a:lnTo>
                  <a:lnTo>
                    <a:pt x="32" y="933"/>
                  </a:lnTo>
                  <a:lnTo>
                    <a:pt x="30" y="940"/>
                  </a:lnTo>
                  <a:lnTo>
                    <a:pt x="26" y="945"/>
                  </a:lnTo>
                  <a:lnTo>
                    <a:pt x="24" y="937"/>
                  </a:lnTo>
                  <a:lnTo>
                    <a:pt x="27" y="924"/>
                  </a:lnTo>
                  <a:lnTo>
                    <a:pt x="29" y="910"/>
                  </a:lnTo>
                  <a:lnTo>
                    <a:pt x="32" y="898"/>
                  </a:lnTo>
                  <a:lnTo>
                    <a:pt x="33" y="882"/>
                  </a:lnTo>
                  <a:lnTo>
                    <a:pt x="38" y="871"/>
                  </a:lnTo>
                  <a:lnTo>
                    <a:pt x="41" y="862"/>
                  </a:lnTo>
                  <a:lnTo>
                    <a:pt x="48" y="856"/>
                  </a:lnTo>
                  <a:lnTo>
                    <a:pt x="57" y="853"/>
                  </a:lnTo>
                  <a:lnTo>
                    <a:pt x="63" y="844"/>
                  </a:lnTo>
                  <a:lnTo>
                    <a:pt x="66" y="837"/>
                  </a:lnTo>
                  <a:lnTo>
                    <a:pt x="69" y="829"/>
                  </a:lnTo>
                  <a:lnTo>
                    <a:pt x="69" y="822"/>
                  </a:lnTo>
                  <a:lnTo>
                    <a:pt x="78" y="817"/>
                  </a:lnTo>
                  <a:lnTo>
                    <a:pt x="77" y="810"/>
                  </a:lnTo>
                  <a:lnTo>
                    <a:pt x="83" y="798"/>
                  </a:lnTo>
                  <a:lnTo>
                    <a:pt x="87" y="787"/>
                  </a:lnTo>
                  <a:lnTo>
                    <a:pt x="93" y="777"/>
                  </a:lnTo>
                  <a:lnTo>
                    <a:pt x="99" y="762"/>
                  </a:lnTo>
                  <a:lnTo>
                    <a:pt x="107" y="757"/>
                  </a:lnTo>
                  <a:lnTo>
                    <a:pt x="117" y="748"/>
                  </a:lnTo>
                  <a:lnTo>
                    <a:pt x="125" y="741"/>
                  </a:lnTo>
                  <a:lnTo>
                    <a:pt x="131" y="735"/>
                  </a:lnTo>
                  <a:lnTo>
                    <a:pt x="138" y="729"/>
                  </a:lnTo>
                  <a:lnTo>
                    <a:pt x="147" y="721"/>
                  </a:lnTo>
                  <a:lnTo>
                    <a:pt x="153" y="709"/>
                  </a:lnTo>
                  <a:lnTo>
                    <a:pt x="153" y="693"/>
                  </a:lnTo>
                  <a:lnTo>
                    <a:pt x="155" y="681"/>
                  </a:lnTo>
                  <a:lnTo>
                    <a:pt x="159" y="669"/>
                  </a:lnTo>
                  <a:lnTo>
                    <a:pt x="164" y="660"/>
                  </a:lnTo>
                  <a:lnTo>
                    <a:pt x="171" y="649"/>
                  </a:lnTo>
                  <a:lnTo>
                    <a:pt x="174" y="643"/>
                  </a:lnTo>
                  <a:lnTo>
                    <a:pt x="174" y="634"/>
                  </a:lnTo>
                  <a:lnTo>
                    <a:pt x="180" y="628"/>
                  </a:lnTo>
                  <a:lnTo>
                    <a:pt x="188" y="622"/>
                  </a:lnTo>
                  <a:lnTo>
                    <a:pt x="197" y="619"/>
                  </a:lnTo>
                  <a:lnTo>
                    <a:pt x="206" y="615"/>
                  </a:lnTo>
                  <a:lnTo>
                    <a:pt x="216" y="609"/>
                  </a:lnTo>
                  <a:lnTo>
                    <a:pt x="227" y="600"/>
                  </a:lnTo>
                  <a:lnTo>
                    <a:pt x="231" y="589"/>
                  </a:lnTo>
                  <a:lnTo>
                    <a:pt x="239" y="574"/>
                  </a:lnTo>
                  <a:lnTo>
                    <a:pt x="245" y="561"/>
                  </a:lnTo>
                  <a:lnTo>
                    <a:pt x="251" y="552"/>
                  </a:lnTo>
                  <a:lnTo>
                    <a:pt x="255" y="544"/>
                  </a:lnTo>
                  <a:lnTo>
                    <a:pt x="260" y="534"/>
                  </a:lnTo>
                  <a:lnTo>
                    <a:pt x="270" y="529"/>
                  </a:lnTo>
                  <a:lnTo>
                    <a:pt x="284" y="529"/>
                  </a:lnTo>
                  <a:lnTo>
                    <a:pt x="297" y="528"/>
                  </a:lnTo>
                  <a:lnTo>
                    <a:pt x="308" y="523"/>
                  </a:lnTo>
                  <a:lnTo>
                    <a:pt x="317" y="520"/>
                  </a:lnTo>
                  <a:lnTo>
                    <a:pt x="329" y="517"/>
                  </a:lnTo>
                  <a:lnTo>
                    <a:pt x="341" y="511"/>
                  </a:lnTo>
                  <a:lnTo>
                    <a:pt x="350" y="505"/>
                  </a:lnTo>
                  <a:lnTo>
                    <a:pt x="357" y="498"/>
                  </a:lnTo>
                  <a:lnTo>
                    <a:pt x="366" y="490"/>
                  </a:lnTo>
                  <a:lnTo>
                    <a:pt x="378" y="483"/>
                  </a:lnTo>
                  <a:lnTo>
                    <a:pt x="392" y="477"/>
                  </a:lnTo>
                  <a:lnTo>
                    <a:pt x="404" y="468"/>
                  </a:lnTo>
                  <a:lnTo>
                    <a:pt x="414" y="457"/>
                  </a:lnTo>
                  <a:lnTo>
                    <a:pt x="423" y="447"/>
                  </a:lnTo>
                  <a:lnTo>
                    <a:pt x="432" y="435"/>
                  </a:lnTo>
                  <a:lnTo>
                    <a:pt x="441" y="424"/>
                  </a:lnTo>
                  <a:lnTo>
                    <a:pt x="447" y="414"/>
                  </a:lnTo>
                  <a:lnTo>
                    <a:pt x="450" y="403"/>
                  </a:lnTo>
                  <a:lnTo>
                    <a:pt x="447" y="391"/>
                  </a:lnTo>
                  <a:lnTo>
                    <a:pt x="444" y="385"/>
                  </a:lnTo>
                  <a:lnTo>
                    <a:pt x="437" y="379"/>
                  </a:lnTo>
                  <a:lnTo>
                    <a:pt x="438" y="369"/>
                  </a:lnTo>
                  <a:lnTo>
                    <a:pt x="438" y="361"/>
                  </a:lnTo>
                  <a:lnTo>
                    <a:pt x="438" y="349"/>
                  </a:lnTo>
                  <a:lnTo>
                    <a:pt x="440" y="342"/>
                  </a:lnTo>
                  <a:lnTo>
                    <a:pt x="440" y="334"/>
                  </a:lnTo>
                  <a:lnTo>
                    <a:pt x="444" y="330"/>
                  </a:lnTo>
                  <a:lnTo>
                    <a:pt x="447" y="322"/>
                  </a:lnTo>
                  <a:lnTo>
                    <a:pt x="449" y="318"/>
                  </a:lnTo>
                  <a:lnTo>
                    <a:pt x="455" y="313"/>
                  </a:lnTo>
                  <a:lnTo>
                    <a:pt x="461" y="306"/>
                  </a:lnTo>
                  <a:lnTo>
                    <a:pt x="468" y="298"/>
                  </a:lnTo>
                  <a:lnTo>
                    <a:pt x="470" y="288"/>
                  </a:lnTo>
                  <a:lnTo>
                    <a:pt x="470" y="280"/>
                  </a:lnTo>
                  <a:lnTo>
                    <a:pt x="470" y="273"/>
                  </a:lnTo>
                  <a:lnTo>
                    <a:pt x="476" y="268"/>
                  </a:lnTo>
                  <a:lnTo>
                    <a:pt x="479" y="261"/>
                  </a:lnTo>
                  <a:lnTo>
                    <a:pt x="488" y="256"/>
                  </a:lnTo>
                  <a:lnTo>
                    <a:pt x="498" y="249"/>
                  </a:lnTo>
                  <a:lnTo>
                    <a:pt x="506" y="241"/>
                  </a:lnTo>
                  <a:lnTo>
                    <a:pt x="509" y="235"/>
                  </a:lnTo>
                  <a:lnTo>
                    <a:pt x="512" y="231"/>
                  </a:lnTo>
                  <a:lnTo>
                    <a:pt x="521" y="229"/>
                  </a:lnTo>
                  <a:lnTo>
                    <a:pt x="528" y="223"/>
                  </a:lnTo>
                  <a:lnTo>
                    <a:pt x="539" y="219"/>
                  </a:lnTo>
                  <a:lnTo>
                    <a:pt x="552" y="214"/>
                  </a:lnTo>
                  <a:lnTo>
                    <a:pt x="567" y="208"/>
                  </a:lnTo>
                  <a:lnTo>
                    <a:pt x="579" y="204"/>
                  </a:lnTo>
                  <a:lnTo>
                    <a:pt x="591" y="199"/>
                  </a:lnTo>
                  <a:lnTo>
                    <a:pt x="603" y="193"/>
                  </a:lnTo>
                  <a:lnTo>
                    <a:pt x="614" y="183"/>
                  </a:lnTo>
                  <a:lnTo>
                    <a:pt x="623" y="171"/>
                  </a:lnTo>
                  <a:lnTo>
                    <a:pt x="629" y="159"/>
                  </a:lnTo>
                  <a:lnTo>
                    <a:pt x="635" y="148"/>
                  </a:lnTo>
                  <a:lnTo>
                    <a:pt x="641" y="139"/>
                  </a:lnTo>
                  <a:lnTo>
                    <a:pt x="645" y="130"/>
                  </a:lnTo>
                  <a:lnTo>
                    <a:pt x="650" y="117"/>
                  </a:lnTo>
                  <a:lnTo>
                    <a:pt x="651" y="109"/>
                  </a:lnTo>
                  <a:lnTo>
                    <a:pt x="656" y="99"/>
                  </a:lnTo>
                  <a:lnTo>
                    <a:pt x="663" y="88"/>
                  </a:lnTo>
                  <a:lnTo>
                    <a:pt x="680" y="85"/>
                  </a:lnTo>
                  <a:lnTo>
                    <a:pt x="687" y="81"/>
                  </a:lnTo>
                  <a:lnTo>
                    <a:pt x="696" y="78"/>
                  </a:lnTo>
                  <a:lnTo>
                    <a:pt x="695" y="87"/>
                  </a:lnTo>
                  <a:lnTo>
                    <a:pt x="701" y="96"/>
                  </a:lnTo>
                  <a:lnTo>
                    <a:pt x="708" y="105"/>
                  </a:lnTo>
                  <a:lnTo>
                    <a:pt x="717" y="114"/>
                  </a:lnTo>
                  <a:lnTo>
                    <a:pt x="729" y="118"/>
                  </a:lnTo>
                  <a:lnTo>
                    <a:pt x="741" y="120"/>
                  </a:lnTo>
                  <a:lnTo>
                    <a:pt x="752" y="124"/>
                  </a:lnTo>
                  <a:lnTo>
                    <a:pt x="761" y="118"/>
                  </a:lnTo>
                  <a:lnTo>
                    <a:pt x="770" y="118"/>
                  </a:lnTo>
                  <a:lnTo>
                    <a:pt x="780" y="120"/>
                  </a:lnTo>
                  <a:lnTo>
                    <a:pt x="789" y="117"/>
                  </a:lnTo>
                  <a:lnTo>
                    <a:pt x="800" y="118"/>
                  </a:lnTo>
                  <a:lnTo>
                    <a:pt x="812" y="120"/>
                  </a:lnTo>
                  <a:lnTo>
                    <a:pt x="819" y="115"/>
                  </a:lnTo>
                  <a:lnTo>
                    <a:pt x="825" y="114"/>
                  </a:lnTo>
                  <a:lnTo>
                    <a:pt x="830" y="108"/>
                  </a:lnTo>
                  <a:lnTo>
                    <a:pt x="833" y="114"/>
                  </a:lnTo>
                  <a:lnTo>
                    <a:pt x="839" y="120"/>
                  </a:lnTo>
                  <a:lnTo>
                    <a:pt x="848" y="124"/>
                  </a:lnTo>
                  <a:lnTo>
                    <a:pt x="857" y="126"/>
                  </a:lnTo>
                  <a:lnTo>
                    <a:pt x="863" y="124"/>
                  </a:lnTo>
                  <a:lnTo>
                    <a:pt x="873" y="124"/>
                  </a:lnTo>
                  <a:lnTo>
                    <a:pt x="885" y="124"/>
                  </a:lnTo>
                  <a:lnTo>
                    <a:pt x="897" y="123"/>
                  </a:lnTo>
                  <a:lnTo>
                    <a:pt x="906" y="117"/>
                  </a:lnTo>
                  <a:lnTo>
                    <a:pt x="912" y="115"/>
                  </a:lnTo>
                  <a:lnTo>
                    <a:pt x="920" y="114"/>
                  </a:lnTo>
                  <a:lnTo>
                    <a:pt x="927" y="106"/>
                  </a:lnTo>
                  <a:lnTo>
                    <a:pt x="930" y="99"/>
                  </a:lnTo>
                  <a:lnTo>
                    <a:pt x="938" y="94"/>
                  </a:lnTo>
                  <a:lnTo>
                    <a:pt x="945" y="90"/>
                  </a:lnTo>
                  <a:lnTo>
                    <a:pt x="951" y="88"/>
                  </a:lnTo>
                  <a:lnTo>
                    <a:pt x="956" y="90"/>
                  </a:lnTo>
                  <a:lnTo>
                    <a:pt x="962" y="90"/>
                  </a:lnTo>
                  <a:lnTo>
                    <a:pt x="969" y="87"/>
                  </a:lnTo>
                  <a:lnTo>
                    <a:pt x="977" y="81"/>
                  </a:lnTo>
                  <a:lnTo>
                    <a:pt x="984" y="85"/>
                  </a:lnTo>
                  <a:lnTo>
                    <a:pt x="992" y="87"/>
                  </a:lnTo>
                  <a:lnTo>
                    <a:pt x="999" y="82"/>
                  </a:lnTo>
                  <a:lnTo>
                    <a:pt x="1005" y="73"/>
                  </a:lnTo>
                  <a:lnTo>
                    <a:pt x="1013" y="67"/>
                  </a:lnTo>
                  <a:lnTo>
                    <a:pt x="1022" y="64"/>
                  </a:lnTo>
                  <a:lnTo>
                    <a:pt x="1029" y="60"/>
                  </a:lnTo>
                  <a:lnTo>
                    <a:pt x="1035" y="57"/>
                  </a:lnTo>
                  <a:lnTo>
                    <a:pt x="1044" y="55"/>
                  </a:lnTo>
                  <a:lnTo>
                    <a:pt x="1052" y="49"/>
                  </a:lnTo>
                  <a:lnTo>
                    <a:pt x="1062" y="46"/>
                  </a:lnTo>
                  <a:lnTo>
                    <a:pt x="1074" y="45"/>
                  </a:lnTo>
                  <a:lnTo>
                    <a:pt x="1086" y="42"/>
                  </a:lnTo>
                  <a:lnTo>
                    <a:pt x="1097" y="42"/>
                  </a:lnTo>
                  <a:lnTo>
                    <a:pt x="1110" y="42"/>
                  </a:lnTo>
                  <a:lnTo>
                    <a:pt x="1122" y="40"/>
                  </a:lnTo>
                  <a:lnTo>
                    <a:pt x="1134" y="37"/>
                  </a:lnTo>
                  <a:lnTo>
                    <a:pt x="1143" y="40"/>
                  </a:lnTo>
                  <a:lnTo>
                    <a:pt x="1151" y="40"/>
                  </a:lnTo>
                  <a:lnTo>
                    <a:pt x="1158" y="36"/>
                  </a:lnTo>
                  <a:lnTo>
                    <a:pt x="1161" y="31"/>
                  </a:lnTo>
                  <a:lnTo>
                    <a:pt x="1169" y="28"/>
                  </a:lnTo>
                  <a:lnTo>
                    <a:pt x="1175" y="33"/>
                  </a:lnTo>
                  <a:lnTo>
                    <a:pt x="1178" y="34"/>
                  </a:lnTo>
                  <a:lnTo>
                    <a:pt x="1182" y="31"/>
                  </a:lnTo>
                  <a:lnTo>
                    <a:pt x="1190" y="31"/>
                  </a:lnTo>
                  <a:lnTo>
                    <a:pt x="1199" y="31"/>
                  </a:lnTo>
                  <a:lnTo>
                    <a:pt x="1202" y="27"/>
                  </a:lnTo>
                  <a:lnTo>
                    <a:pt x="1211" y="25"/>
                  </a:lnTo>
                  <a:lnTo>
                    <a:pt x="1220" y="25"/>
                  </a:lnTo>
                  <a:lnTo>
                    <a:pt x="1230" y="24"/>
                  </a:lnTo>
                  <a:lnTo>
                    <a:pt x="1241" y="24"/>
                  </a:lnTo>
                  <a:lnTo>
                    <a:pt x="1251" y="21"/>
                  </a:lnTo>
                  <a:lnTo>
                    <a:pt x="1263" y="21"/>
                  </a:lnTo>
                  <a:lnTo>
                    <a:pt x="1272" y="22"/>
                  </a:lnTo>
                  <a:lnTo>
                    <a:pt x="1281" y="27"/>
                  </a:lnTo>
                  <a:lnTo>
                    <a:pt x="1289" y="31"/>
                  </a:lnTo>
                  <a:lnTo>
                    <a:pt x="1289" y="36"/>
                  </a:lnTo>
                  <a:lnTo>
                    <a:pt x="1298" y="37"/>
                  </a:lnTo>
                  <a:lnTo>
                    <a:pt x="1307" y="37"/>
                  </a:lnTo>
                  <a:lnTo>
                    <a:pt x="1313" y="33"/>
                  </a:lnTo>
                  <a:lnTo>
                    <a:pt x="1317" y="30"/>
                  </a:lnTo>
                  <a:lnTo>
                    <a:pt x="1325" y="27"/>
                  </a:lnTo>
                  <a:lnTo>
                    <a:pt x="1334" y="28"/>
                  </a:lnTo>
                  <a:lnTo>
                    <a:pt x="1341" y="25"/>
                  </a:lnTo>
                  <a:lnTo>
                    <a:pt x="1353" y="22"/>
                  </a:lnTo>
                  <a:lnTo>
                    <a:pt x="1358" y="16"/>
                  </a:lnTo>
                  <a:lnTo>
                    <a:pt x="1362" y="13"/>
                  </a:lnTo>
                  <a:lnTo>
                    <a:pt x="1371" y="15"/>
                  </a:lnTo>
                  <a:lnTo>
                    <a:pt x="1379" y="21"/>
                  </a:lnTo>
                  <a:lnTo>
                    <a:pt x="1388" y="22"/>
                  </a:lnTo>
                  <a:lnTo>
                    <a:pt x="1395" y="24"/>
                  </a:lnTo>
                  <a:lnTo>
                    <a:pt x="1403" y="22"/>
                  </a:lnTo>
                  <a:lnTo>
                    <a:pt x="1409" y="19"/>
                  </a:lnTo>
                  <a:lnTo>
                    <a:pt x="1410" y="15"/>
                  </a:lnTo>
                  <a:lnTo>
                    <a:pt x="1421" y="12"/>
                  </a:lnTo>
                  <a:lnTo>
                    <a:pt x="1430" y="15"/>
                  </a:lnTo>
                  <a:lnTo>
                    <a:pt x="1442" y="15"/>
                  </a:lnTo>
                  <a:lnTo>
                    <a:pt x="1442" y="22"/>
                  </a:lnTo>
                  <a:lnTo>
                    <a:pt x="1448" y="24"/>
                  </a:lnTo>
                  <a:lnTo>
                    <a:pt x="1457" y="25"/>
                  </a:lnTo>
                  <a:lnTo>
                    <a:pt x="1467" y="21"/>
                  </a:lnTo>
                  <a:lnTo>
                    <a:pt x="1475" y="21"/>
                  </a:lnTo>
                  <a:lnTo>
                    <a:pt x="1484" y="21"/>
                  </a:lnTo>
                  <a:lnTo>
                    <a:pt x="1491" y="22"/>
                  </a:lnTo>
                  <a:lnTo>
                    <a:pt x="1500" y="19"/>
                  </a:lnTo>
                  <a:lnTo>
                    <a:pt x="1508" y="15"/>
                  </a:lnTo>
                  <a:lnTo>
                    <a:pt x="1518" y="7"/>
                  </a:lnTo>
                  <a:lnTo>
                    <a:pt x="1527" y="4"/>
                  </a:lnTo>
                  <a:lnTo>
                    <a:pt x="1536" y="4"/>
                  </a:lnTo>
                  <a:lnTo>
                    <a:pt x="1545" y="1"/>
                  </a:lnTo>
                  <a:lnTo>
                    <a:pt x="1556" y="0"/>
                  </a:lnTo>
                  <a:lnTo>
                    <a:pt x="1566" y="4"/>
                  </a:lnTo>
                  <a:lnTo>
                    <a:pt x="1575" y="4"/>
                  </a:lnTo>
                  <a:lnTo>
                    <a:pt x="1584" y="9"/>
                  </a:lnTo>
                  <a:lnTo>
                    <a:pt x="1580" y="15"/>
                  </a:lnTo>
                  <a:lnTo>
                    <a:pt x="1581" y="21"/>
                  </a:lnTo>
                  <a:lnTo>
                    <a:pt x="1589" y="24"/>
                  </a:lnTo>
                  <a:lnTo>
                    <a:pt x="1584" y="30"/>
                  </a:lnTo>
                  <a:lnTo>
                    <a:pt x="1590" y="33"/>
                  </a:lnTo>
                  <a:lnTo>
                    <a:pt x="1596" y="30"/>
                  </a:lnTo>
                  <a:lnTo>
                    <a:pt x="1604" y="25"/>
                  </a:lnTo>
                  <a:lnTo>
                    <a:pt x="1610" y="24"/>
                  </a:lnTo>
                  <a:lnTo>
                    <a:pt x="1617" y="18"/>
                  </a:lnTo>
                  <a:lnTo>
                    <a:pt x="1626" y="13"/>
                  </a:lnTo>
                  <a:lnTo>
                    <a:pt x="1629" y="21"/>
                  </a:lnTo>
                  <a:lnTo>
                    <a:pt x="1629" y="25"/>
                  </a:lnTo>
                  <a:lnTo>
                    <a:pt x="1625" y="30"/>
                  </a:lnTo>
                  <a:lnTo>
                    <a:pt x="1617" y="39"/>
                  </a:lnTo>
                  <a:lnTo>
                    <a:pt x="1614" y="48"/>
                  </a:lnTo>
                  <a:lnTo>
                    <a:pt x="1605" y="49"/>
                  </a:lnTo>
                  <a:lnTo>
                    <a:pt x="1599" y="52"/>
                  </a:lnTo>
                  <a:lnTo>
                    <a:pt x="1593" y="63"/>
                  </a:lnTo>
                  <a:lnTo>
                    <a:pt x="1595" y="70"/>
                  </a:lnTo>
                  <a:lnTo>
                    <a:pt x="1599" y="79"/>
                  </a:lnTo>
                  <a:lnTo>
                    <a:pt x="1605" y="87"/>
                  </a:lnTo>
                  <a:lnTo>
                    <a:pt x="1613" y="88"/>
                  </a:lnTo>
                  <a:lnTo>
                    <a:pt x="1616" y="94"/>
                  </a:lnTo>
                  <a:lnTo>
                    <a:pt x="1623" y="94"/>
                  </a:lnTo>
                  <a:lnTo>
                    <a:pt x="1626" y="99"/>
                  </a:lnTo>
                  <a:lnTo>
                    <a:pt x="1628" y="105"/>
                  </a:lnTo>
                  <a:lnTo>
                    <a:pt x="1628" y="114"/>
                  </a:lnTo>
                  <a:lnTo>
                    <a:pt x="1632" y="118"/>
                  </a:lnTo>
                  <a:lnTo>
                    <a:pt x="1626" y="124"/>
                  </a:lnTo>
                  <a:lnTo>
                    <a:pt x="1622" y="133"/>
                  </a:lnTo>
                  <a:lnTo>
                    <a:pt x="1616" y="142"/>
                  </a:lnTo>
                  <a:lnTo>
                    <a:pt x="1608" y="151"/>
                  </a:lnTo>
                  <a:lnTo>
                    <a:pt x="1601" y="156"/>
                  </a:lnTo>
                  <a:lnTo>
                    <a:pt x="1596" y="159"/>
                  </a:lnTo>
                  <a:lnTo>
                    <a:pt x="1589" y="163"/>
                  </a:lnTo>
                  <a:lnTo>
                    <a:pt x="1577" y="169"/>
                  </a:lnTo>
                  <a:lnTo>
                    <a:pt x="1574" y="184"/>
                  </a:lnTo>
                  <a:lnTo>
                    <a:pt x="1575" y="193"/>
                  </a:lnTo>
                  <a:lnTo>
                    <a:pt x="1580" y="199"/>
                  </a:lnTo>
                  <a:lnTo>
                    <a:pt x="1587" y="204"/>
                  </a:lnTo>
                  <a:lnTo>
                    <a:pt x="1596" y="207"/>
                  </a:lnTo>
                  <a:lnTo>
                    <a:pt x="1604" y="205"/>
                  </a:lnTo>
                  <a:lnTo>
                    <a:pt x="1610" y="201"/>
                  </a:lnTo>
                  <a:lnTo>
                    <a:pt x="1611" y="195"/>
                  </a:lnTo>
                  <a:lnTo>
                    <a:pt x="1616" y="195"/>
                  </a:lnTo>
                  <a:lnTo>
                    <a:pt x="1625" y="198"/>
                  </a:lnTo>
                  <a:lnTo>
                    <a:pt x="1631" y="201"/>
                  </a:lnTo>
                  <a:lnTo>
                    <a:pt x="1623" y="205"/>
                  </a:lnTo>
                  <a:lnTo>
                    <a:pt x="1623" y="210"/>
                  </a:lnTo>
                  <a:lnTo>
                    <a:pt x="1629" y="216"/>
                  </a:lnTo>
                  <a:lnTo>
                    <a:pt x="1632" y="225"/>
                  </a:lnTo>
                  <a:lnTo>
                    <a:pt x="1637" y="234"/>
                  </a:lnTo>
                  <a:lnTo>
                    <a:pt x="1644" y="235"/>
                  </a:lnTo>
                  <a:lnTo>
                    <a:pt x="1653" y="237"/>
                  </a:lnTo>
                  <a:lnTo>
                    <a:pt x="1662" y="238"/>
                  </a:lnTo>
                  <a:lnTo>
                    <a:pt x="1668" y="241"/>
                  </a:lnTo>
                  <a:lnTo>
                    <a:pt x="1680" y="244"/>
                  </a:lnTo>
                  <a:lnTo>
                    <a:pt x="1689" y="252"/>
                  </a:lnTo>
                  <a:lnTo>
                    <a:pt x="1700" y="255"/>
                  </a:lnTo>
                  <a:lnTo>
                    <a:pt x="1709" y="256"/>
                  </a:lnTo>
                  <a:lnTo>
                    <a:pt x="1721" y="256"/>
                  </a:lnTo>
                  <a:lnTo>
                    <a:pt x="1733" y="255"/>
                  </a:lnTo>
                  <a:lnTo>
                    <a:pt x="1745" y="252"/>
                  </a:lnTo>
                  <a:lnTo>
                    <a:pt x="1755" y="252"/>
                  </a:lnTo>
                  <a:lnTo>
                    <a:pt x="1764" y="253"/>
                  </a:lnTo>
                  <a:lnTo>
                    <a:pt x="1776" y="258"/>
                  </a:lnTo>
                  <a:lnTo>
                    <a:pt x="1788" y="258"/>
                  </a:lnTo>
                  <a:lnTo>
                    <a:pt x="1799" y="261"/>
                  </a:lnTo>
                  <a:lnTo>
                    <a:pt x="1806" y="261"/>
                  </a:lnTo>
                  <a:lnTo>
                    <a:pt x="1811" y="265"/>
                  </a:lnTo>
                  <a:lnTo>
                    <a:pt x="1821" y="271"/>
                  </a:lnTo>
                  <a:lnTo>
                    <a:pt x="1832" y="274"/>
                  </a:lnTo>
                  <a:lnTo>
                    <a:pt x="1842" y="277"/>
                  </a:lnTo>
                  <a:lnTo>
                    <a:pt x="1854" y="279"/>
                  </a:lnTo>
                  <a:lnTo>
                    <a:pt x="1863" y="280"/>
                  </a:lnTo>
                  <a:lnTo>
                    <a:pt x="1871" y="289"/>
                  </a:lnTo>
                  <a:lnTo>
                    <a:pt x="1875" y="297"/>
                  </a:lnTo>
                  <a:lnTo>
                    <a:pt x="1875" y="301"/>
                  </a:lnTo>
                  <a:lnTo>
                    <a:pt x="1874" y="309"/>
                  </a:lnTo>
                  <a:lnTo>
                    <a:pt x="1878" y="318"/>
                  </a:lnTo>
                  <a:lnTo>
                    <a:pt x="1884" y="327"/>
                  </a:lnTo>
                  <a:lnTo>
                    <a:pt x="1893" y="334"/>
                  </a:lnTo>
                  <a:lnTo>
                    <a:pt x="1905" y="340"/>
                  </a:lnTo>
                  <a:lnTo>
                    <a:pt x="1919" y="345"/>
                  </a:lnTo>
                  <a:lnTo>
                    <a:pt x="1931" y="346"/>
                  </a:lnTo>
                  <a:lnTo>
                    <a:pt x="1946" y="346"/>
                  </a:lnTo>
                  <a:lnTo>
                    <a:pt x="1956" y="346"/>
                  </a:lnTo>
                  <a:lnTo>
                    <a:pt x="1967" y="349"/>
                  </a:lnTo>
                  <a:lnTo>
                    <a:pt x="1979" y="352"/>
                  </a:lnTo>
                  <a:lnTo>
                    <a:pt x="1992" y="355"/>
                  </a:lnTo>
                  <a:lnTo>
                    <a:pt x="2003" y="361"/>
                  </a:lnTo>
                  <a:lnTo>
                    <a:pt x="2015" y="367"/>
                  </a:lnTo>
                  <a:lnTo>
                    <a:pt x="2025" y="370"/>
                  </a:lnTo>
                  <a:lnTo>
                    <a:pt x="2034" y="375"/>
                  </a:lnTo>
                  <a:lnTo>
                    <a:pt x="2046" y="382"/>
                  </a:lnTo>
                  <a:lnTo>
                    <a:pt x="2057" y="390"/>
                  </a:lnTo>
                  <a:lnTo>
                    <a:pt x="2069" y="396"/>
                  </a:lnTo>
                  <a:lnTo>
                    <a:pt x="2081" y="399"/>
                  </a:lnTo>
                  <a:lnTo>
                    <a:pt x="2099" y="400"/>
                  </a:lnTo>
                  <a:lnTo>
                    <a:pt x="2111" y="393"/>
                  </a:lnTo>
                  <a:lnTo>
                    <a:pt x="2123" y="385"/>
                  </a:lnTo>
                  <a:lnTo>
                    <a:pt x="2132" y="376"/>
                  </a:lnTo>
                  <a:lnTo>
                    <a:pt x="2139" y="367"/>
                  </a:lnTo>
                  <a:lnTo>
                    <a:pt x="2144" y="360"/>
                  </a:lnTo>
                  <a:lnTo>
                    <a:pt x="2145" y="351"/>
                  </a:lnTo>
                  <a:lnTo>
                    <a:pt x="2141" y="342"/>
                  </a:lnTo>
                  <a:lnTo>
                    <a:pt x="2136" y="334"/>
                  </a:lnTo>
                  <a:lnTo>
                    <a:pt x="2133" y="325"/>
                  </a:lnTo>
                  <a:lnTo>
                    <a:pt x="2132" y="316"/>
                  </a:lnTo>
                  <a:lnTo>
                    <a:pt x="2133" y="304"/>
                  </a:lnTo>
                  <a:lnTo>
                    <a:pt x="2139" y="294"/>
                  </a:lnTo>
                  <a:lnTo>
                    <a:pt x="2150" y="285"/>
                  </a:lnTo>
                  <a:lnTo>
                    <a:pt x="2159" y="277"/>
                  </a:lnTo>
                  <a:lnTo>
                    <a:pt x="2168" y="271"/>
                  </a:lnTo>
                  <a:lnTo>
                    <a:pt x="2178" y="267"/>
                  </a:lnTo>
                  <a:lnTo>
                    <a:pt x="2187" y="261"/>
                  </a:lnTo>
                  <a:lnTo>
                    <a:pt x="2196" y="259"/>
                  </a:lnTo>
                  <a:lnTo>
                    <a:pt x="2216" y="258"/>
                  </a:lnTo>
                  <a:lnTo>
                    <a:pt x="2223" y="253"/>
                  </a:lnTo>
                  <a:lnTo>
                    <a:pt x="2231" y="249"/>
                  </a:lnTo>
                  <a:lnTo>
                    <a:pt x="2240" y="252"/>
                  </a:lnTo>
                  <a:lnTo>
                    <a:pt x="2250" y="250"/>
                  </a:lnTo>
                  <a:lnTo>
                    <a:pt x="2261" y="250"/>
                  </a:lnTo>
                  <a:lnTo>
                    <a:pt x="2268" y="252"/>
                  </a:lnTo>
                  <a:lnTo>
                    <a:pt x="2273" y="255"/>
                  </a:lnTo>
                  <a:lnTo>
                    <a:pt x="2283" y="258"/>
                  </a:lnTo>
                  <a:lnTo>
                    <a:pt x="2292" y="259"/>
                  </a:lnTo>
                  <a:lnTo>
                    <a:pt x="2306" y="264"/>
                  </a:lnTo>
                  <a:lnTo>
                    <a:pt x="2315" y="268"/>
                  </a:lnTo>
                  <a:lnTo>
                    <a:pt x="2315" y="276"/>
                  </a:lnTo>
                  <a:lnTo>
                    <a:pt x="2313" y="279"/>
                  </a:lnTo>
                  <a:lnTo>
                    <a:pt x="2315" y="285"/>
                  </a:lnTo>
                  <a:lnTo>
                    <a:pt x="2321" y="288"/>
                  </a:lnTo>
                  <a:lnTo>
                    <a:pt x="2330" y="289"/>
                  </a:lnTo>
                  <a:lnTo>
                    <a:pt x="2339" y="292"/>
                  </a:lnTo>
                  <a:lnTo>
                    <a:pt x="2346" y="292"/>
                  </a:lnTo>
                  <a:lnTo>
                    <a:pt x="2355" y="294"/>
                  </a:lnTo>
                  <a:lnTo>
                    <a:pt x="2363" y="297"/>
                  </a:lnTo>
                  <a:lnTo>
                    <a:pt x="2369" y="301"/>
                  </a:lnTo>
                  <a:lnTo>
                    <a:pt x="2378" y="303"/>
                  </a:lnTo>
                  <a:lnTo>
                    <a:pt x="2385" y="303"/>
                  </a:lnTo>
                  <a:lnTo>
                    <a:pt x="2393" y="304"/>
                  </a:lnTo>
                  <a:lnTo>
                    <a:pt x="2403" y="301"/>
                  </a:lnTo>
                  <a:lnTo>
                    <a:pt x="2414" y="303"/>
                  </a:lnTo>
                  <a:lnTo>
                    <a:pt x="2424" y="309"/>
                  </a:lnTo>
                  <a:lnTo>
                    <a:pt x="2427" y="316"/>
                  </a:lnTo>
                  <a:lnTo>
                    <a:pt x="2429" y="322"/>
                  </a:lnTo>
                  <a:lnTo>
                    <a:pt x="2435" y="328"/>
                  </a:lnTo>
                  <a:lnTo>
                    <a:pt x="2445" y="330"/>
                  </a:lnTo>
                  <a:lnTo>
                    <a:pt x="2454" y="328"/>
                  </a:lnTo>
                  <a:lnTo>
                    <a:pt x="2466" y="325"/>
                  </a:lnTo>
                  <a:lnTo>
                    <a:pt x="2481" y="325"/>
                  </a:lnTo>
                  <a:lnTo>
                    <a:pt x="2499" y="330"/>
                  </a:lnTo>
                  <a:lnTo>
                    <a:pt x="2514" y="333"/>
                  </a:lnTo>
                  <a:lnTo>
                    <a:pt x="2526" y="334"/>
                  </a:lnTo>
                  <a:lnTo>
                    <a:pt x="2535" y="336"/>
                  </a:lnTo>
                  <a:lnTo>
                    <a:pt x="2547" y="337"/>
                  </a:lnTo>
                  <a:lnTo>
                    <a:pt x="2555" y="339"/>
                  </a:lnTo>
                  <a:lnTo>
                    <a:pt x="2558" y="346"/>
                  </a:lnTo>
                  <a:lnTo>
                    <a:pt x="2568" y="348"/>
                  </a:lnTo>
                  <a:lnTo>
                    <a:pt x="2579" y="348"/>
                  </a:lnTo>
                  <a:lnTo>
                    <a:pt x="2585" y="346"/>
                  </a:lnTo>
                  <a:lnTo>
                    <a:pt x="2589" y="354"/>
                  </a:lnTo>
                  <a:lnTo>
                    <a:pt x="2604" y="355"/>
                  </a:lnTo>
                  <a:lnTo>
                    <a:pt x="2618" y="355"/>
                  </a:lnTo>
                  <a:lnTo>
                    <a:pt x="2630" y="357"/>
                  </a:lnTo>
                  <a:lnTo>
                    <a:pt x="2640" y="361"/>
                  </a:lnTo>
                  <a:lnTo>
                    <a:pt x="2652" y="366"/>
                  </a:lnTo>
                  <a:lnTo>
                    <a:pt x="2663" y="367"/>
                  </a:lnTo>
                  <a:lnTo>
                    <a:pt x="2675" y="364"/>
                  </a:lnTo>
                  <a:lnTo>
                    <a:pt x="2682" y="358"/>
                  </a:lnTo>
                  <a:lnTo>
                    <a:pt x="2693" y="354"/>
                  </a:lnTo>
                  <a:lnTo>
                    <a:pt x="2703" y="346"/>
                  </a:lnTo>
                  <a:lnTo>
                    <a:pt x="2712" y="342"/>
                  </a:lnTo>
                  <a:lnTo>
                    <a:pt x="2718" y="348"/>
                  </a:lnTo>
                  <a:lnTo>
                    <a:pt x="2724" y="346"/>
                  </a:lnTo>
                  <a:lnTo>
                    <a:pt x="2726" y="339"/>
                  </a:lnTo>
                  <a:lnTo>
                    <a:pt x="2729" y="333"/>
                  </a:lnTo>
                  <a:lnTo>
                    <a:pt x="2738" y="333"/>
                  </a:lnTo>
                  <a:lnTo>
                    <a:pt x="2747" y="331"/>
                  </a:lnTo>
                  <a:lnTo>
                    <a:pt x="2756" y="328"/>
                  </a:lnTo>
                  <a:lnTo>
                    <a:pt x="2768" y="325"/>
                  </a:lnTo>
                  <a:lnTo>
                    <a:pt x="2774" y="327"/>
                  </a:lnTo>
                  <a:lnTo>
                    <a:pt x="2783" y="328"/>
                  </a:lnTo>
                  <a:lnTo>
                    <a:pt x="2793" y="330"/>
                  </a:lnTo>
                  <a:lnTo>
                    <a:pt x="2801" y="331"/>
                  </a:lnTo>
                  <a:lnTo>
                    <a:pt x="2810" y="330"/>
                  </a:lnTo>
                  <a:lnTo>
                    <a:pt x="2817" y="330"/>
                  </a:lnTo>
                  <a:lnTo>
                    <a:pt x="2820" y="336"/>
                  </a:lnTo>
                  <a:lnTo>
                    <a:pt x="2826" y="340"/>
                  </a:lnTo>
                  <a:lnTo>
                    <a:pt x="2835" y="342"/>
                  </a:lnTo>
                  <a:lnTo>
                    <a:pt x="2843" y="349"/>
                  </a:lnTo>
                  <a:lnTo>
                    <a:pt x="2852" y="354"/>
                  </a:lnTo>
                  <a:lnTo>
                    <a:pt x="2862" y="357"/>
                  </a:lnTo>
                  <a:lnTo>
                    <a:pt x="2873" y="355"/>
                  </a:lnTo>
                  <a:lnTo>
                    <a:pt x="2883" y="352"/>
                  </a:lnTo>
                  <a:lnTo>
                    <a:pt x="2888" y="358"/>
                  </a:lnTo>
                  <a:lnTo>
                    <a:pt x="2901" y="354"/>
                  </a:lnTo>
                  <a:lnTo>
                    <a:pt x="2909" y="352"/>
                  </a:lnTo>
                  <a:lnTo>
                    <a:pt x="2919" y="352"/>
                  </a:lnTo>
                  <a:lnTo>
                    <a:pt x="2930" y="349"/>
                  </a:lnTo>
                  <a:lnTo>
                    <a:pt x="2936" y="346"/>
                  </a:lnTo>
                  <a:lnTo>
                    <a:pt x="2946" y="342"/>
                  </a:lnTo>
                  <a:lnTo>
                    <a:pt x="2987" y="445"/>
                  </a:lnTo>
                  <a:lnTo>
                    <a:pt x="2979" y="451"/>
                  </a:lnTo>
                  <a:lnTo>
                    <a:pt x="2975" y="463"/>
                  </a:lnTo>
                  <a:lnTo>
                    <a:pt x="2973" y="475"/>
                  </a:lnTo>
                  <a:lnTo>
                    <a:pt x="2969" y="483"/>
                  </a:lnTo>
                  <a:lnTo>
                    <a:pt x="2969" y="492"/>
                  </a:lnTo>
                  <a:lnTo>
                    <a:pt x="2964" y="501"/>
                  </a:lnTo>
                  <a:lnTo>
                    <a:pt x="2961" y="510"/>
                  </a:lnTo>
                  <a:lnTo>
                    <a:pt x="2960" y="517"/>
                  </a:lnTo>
                  <a:lnTo>
                    <a:pt x="2960" y="522"/>
                  </a:lnTo>
                  <a:lnTo>
                    <a:pt x="2960" y="531"/>
                  </a:lnTo>
                  <a:lnTo>
                    <a:pt x="2955" y="540"/>
                  </a:lnTo>
                  <a:lnTo>
                    <a:pt x="2948" y="544"/>
                  </a:lnTo>
                  <a:lnTo>
                    <a:pt x="2936" y="540"/>
                  </a:lnTo>
                  <a:lnTo>
                    <a:pt x="2927" y="535"/>
                  </a:lnTo>
                  <a:lnTo>
                    <a:pt x="2918" y="528"/>
                  </a:lnTo>
                  <a:lnTo>
                    <a:pt x="2912" y="519"/>
                  </a:lnTo>
                  <a:lnTo>
                    <a:pt x="2904" y="511"/>
                  </a:lnTo>
                  <a:lnTo>
                    <a:pt x="2895" y="505"/>
                  </a:lnTo>
                  <a:lnTo>
                    <a:pt x="2891" y="496"/>
                  </a:lnTo>
                  <a:lnTo>
                    <a:pt x="2888" y="487"/>
                  </a:lnTo>
                  <a:lnTo>
                    <a:pt x="2886" y="475"/>
                  </a:lnTo>
                  <a:lnTo>
                    <a:pt x="2880" y="466"/>
                  </a:lnTo>
                  <a:lnTo>
                    <a:pt x="2871" y="459"/>
                  </a:lnTo>
                  <a:lnTo>
                    <a:pt x="2864" y="451"/>
                  </a:lnTo>
                  <a:lnTo>
                    <a:pt x="2859" y="441"/>
                  </a:lnTo>
                  <a:lnTo>
                    <a:pt x="2861" y="435"/>
                  </a:lnTo>
                  <a:lnTo>
                    <a:pt x="2855" y="429"/>
                  </a:lnTo>
                  <a:lnTo>
                    <a:pt x="2853" y="421"/>
                  </a:lnTo>
                  <a:lnTo>
                    <a:pt x="2844" y="429"/>
                  </a:lnTo>
                  <a:lnTo>
                    <a:pt x="2841" y="435"/>
                  </a:lnTo>
                  <a:lnTo>
                    <a:pt x="2843" y="442"/>
                  </a:lnTo>
                  <a:lnTo>
                    <a:pt x="2852" y="448"/>
                  </a:lnTo>
                  <a:lnTo>
                    <a:pt x="2856" y="456"/>
                  </a:lnTo>
                  <a:lnTo>
                    <a:pt x="2858" y="465"/>
                  </a:lnTo>
                  <a:lnTo>
                    <a:pt x="2856" y="475"/>
                  </a:lnTo>
                  <a:lnTo>
                    <a:pt x="2861" y="481"/>
                  </a:lnTo>
                  <a:lnTo>
                    <a:pt x="2868" y="489"/>
                  </a:lnTo>
                  <a:lnTo>
                    <a:pt x="2871" y="499"/>
                  </a:lnTo>
                  <a:lnTo>
                    <a:pt x="2877" y="507"/>
                  </a:lnTo>
                  <a:lnTo>
                    <a:pt x="2885" y="516"/>
                  </a:lnTo>
                  <a:lnTo>
                    <a:pt x="2894" y="525"/>
                  </a:lnTo>
                  <a:lnTo>
                    <a:pt x="2903" y="532"/>
                  </a:lnTo>
                  <a:lnTo>
                    <a:pt x="2909" y="537"/>
                  </a:lnTo>
                  <a:lnTo>
                    <a:pt x="2913" y="541"/>
                  </a:lnTo>
                  <a:lnTo>
                    <a:pt x="2906" y="544"/>
                  </a:lnTo>
                  <a:lnTo>
                    <a:pt x="2909" y="552"/>
                  </a:lnTo>
                  <a:lnTo>
                    <a:pt x="2913" y="559"/>
                  </a:lnTo>
                  <a:lnTo>
                    <a:pt x="2919" y="567"/>
                  </a:lnTo>
                  <a:lnTo>
                    <a:pt x="2925" y="573"/>
                  </a:lnTo>
                  <a:lnTo>
                    <a:pt x="2925" y="582"/>
                  </a:lnTo>
                  <a:lnTo>
                    <a:pt x="2931" y="591"/>
                  </a:lnTo>
                  <a:lnTo>
                    <a:pt x="2931" y="600"/>
                  </a:lnTo>
                  <a:lnTo>
                    <a:pt x="2937" y="610"/>
                  </a:lnTo>
                  <a:lnTo>
                    <a:pt x="2942" y="618"/>
                  </a:lnTo>
                  <a:lnTo>
                    <a:pt x="2945" y="628"/>
                  </a:lnTo>
                  <a:lnTo>
                    <a:pt x="2948" y="639"/>
                  </a:lnTo>
                  <a:lnTo>
                    <a:pt x="2954" y="648"/>
                  </a:lnTo>
                  <a:lnTo>
                    <a:pt x="2961" y="658"/>
                  </a:lnTo>
                  <a:lnTo>
                    <a:pt x="2967" y="661"/>
                  </a:lnTo>
                  <a:lnTo>
                    <a:pt x="2972" y="667"/>
                  </a:lnTo>
                  <a:lnTo>
                    <a:pt x="2973" y="676"/>
                  </a:lnTo>
                  <a:lnTo>
                    <a:pt x="2979" y="685"/>
                  </a:lnTo>
                  <a:lnTo>
                    <a:pt x="2984" y="694"/>
                  </a:lnTo>
                  <a:lnTo>
                    <a:pt x="2990" y="703"/>
                  </a:lnTo>
                  <a:lnTo>
                    <a:pt x="2994" y="714"/>
                  </a:lnTo>
                  <a:lnTo>
                    <a:pt x="2999" y="724"/>
                  </a:lnTo>
                  <a:lnTo>
                    <a:pt x="3003" y="732"/>
                  </a:lnTo>
                  <a:lnTo>
                    <a:pt x="3011" y="739"/>
                  </a:lnTo>
                  <a:lnTo>
                    <a:pt x="3020" y="747"/>
                  </a:lnTo>
                  <a:lnTo>
                    <a:pt x="3029" y="753"/>
                  </a:lnTo>
                  <a:lnTo>
                    <a:pt x="3033" y="757"/>
                  </a:lnTo>
                  <a:lnTo>
                    <a:pt x="3041" y="763"/>
                  </a:lnTo>
                  <a:lnTo>
                    <a:pt x="3033" y="763"/>
                  </a:lnTo>
                  <a:lnTo>
                    <a:pt x="3027" y="763"/>
                  </a:lnTo>
                  <a:lnTo>
                    <a:pt x="3021" y="763"/>
                  </a:lnTo>
                  <a:lnTo>
                    <a:pt x="3021" y="774"/>
                  </a:lnTo>
                  <a:lnTo>
                    <a:pt x="3021" y="781"/>
                  </a:lnTo>
                  <a:lnTo>
                    <a:pt x="3021" y="792"/>
                  </a:lnTo>
                  <a:lnTo>
                    <a:pt x="3026" y="801"/>
                  </a:lnTo>
                  <a:lnTo>
                    <a:pt x="3030" y="810"/>
                  </a:lnTo>
                  <a:lnTo>
                    <a:pt x="3032" y="819"/>
                  </a:lnTo>
                  <a:lnTo>
                    <a:pt x="3039" y="826"/>
                  </a:lnTo>
                  <a:lnTo>
                    <a:pt x="3050" y="832"/>
                  </a:lnTo>
                  <a:lnTo>
                    <a:pt x="3060" y="835"/>
                  </a:lnTo>
                  <a:lnTo>
                    <a:pt x="3066" y="844"/>
                  </a:lnTo>
                  <a:lnTo>
                    <a:pt x="3074" y="853"/>
                  </a:lnTo>
                  <a:lnTo>
                    <a:pt x="3083" y="858"/>
                  </a:lnTo>
                  <a:lnTo>
                    <a:pt x="3092" y="862"/>
                  </a:lnTo>
                  <a:lnTo>
                    <a:pt x="3098" y="870"/>
                  </a:lnTo>
                  <a:lnTo>
                    <a:pt x="3098" y="877"/>
                  </a:lnTo>
                  <a:lnTo>
                    <a:pt x="3098" y="886"/>
                  </a:lnTo>
                  <a:lnTo>
                    <a:pt x="3102" y="895"/>
                  </a:lnTo>
                  <a:lnTo>
                    <a:pt x="3110" y="904"/>
                  </a:lnTo>
                  <a:lnTo>
                    <a:pt x="3111" y="913"/>
                  </a:lnTo>
                  <a:lnTo>
                    <a:pt x="3114" y="924"/>
                  </a:lnTo>
                  <a:lnTo>
                    <a:pt x="3113" y="936"/>
                  </a:lnTo>
                  <a:lnTo>
                    <a:pt x="3114" y="945"/>
                  </a:lnTo>
                  <a:lnTo>
                    <a:pt x="3117" y="954"/>
                  </a:lnTo>
                  <a:lnTo>
                    <a:pt x="3116" y="964"/>
                  </a:lnTo>
                  <a:lnTo>
                    <a:pt x="3116" y="976"/>
                  </a:lnTo>
                  <a:lnTo>
                    <a:pt x="3117" y="987"/>
                  </a:lnTo>
                  <a:lnTo>
                    <a:pt x="3120" y="996"/>
                  </a:lnTo>
                  <a:lnTo>
                    <a:pt x="3120" y="1006"/>
                  </a:lnTo>
                  <a:lnTo>
                    <a:pt x="3122" y="1018"/>
                  </a:lnTo>
                  <a:lnTo>
                    <a:pt x="3123" y="1030"/>
                  </a:lnTo>
                  <a:lnTo>
                    <a:pt x="3129" y="1041"/>
                  </a:lnTo>
                  <a:lnTo>
                    <a:pt x="3132" y="1050"/>
                  </a:lnTo>
                  <a:lnTo>
                    <a:pt x="3138" y="1057"/>
                  </a:lnTo>
                  <a:lnTo>
                    <a:pt x="3147" y="1060"/>
                  </a:lnTo>
                  <a:lnTo>
                    <a:pt x="3156" y="1068"/>
                  </a:lnTo>
                  <a:lnTo>
                    <a:pt x="3162" y="1074"/>
                  </a:lnTo>
                  <a:lnTo>
                    <a:pt x="3170" y="1078"/>
                  </a:lnTo>
                  <a:lnTo>
                    <a:pt x="3170" y="1086"/>
                  </a:lnTo>
                  <a:lnTo>
                    <a:pt x="3179" y="1089"/>
                  </a:lnTo>
                  <a:lnTo>
                    <a:pt x="3186" y="1093"/>
                  </a:lnTo>
                  <a:lnTo>
                    <a:pt x="3192" y="1095"/>
                  </a:lnTo>
                  <a:lnTo>
                    <a:pt x="3198" y="1101"/>
                  </a:lnTo>
                  <a:lnTo>
                    <a:pt x="3203" y="1110"/>
                  </a:lnTo>
                  <a:lnTo>
                    <a:pt x="3209" y="1119"/>
                  </a:lnTo>
                  <a:lnTo>
                    <a:pt x="3212" y="1129"/>
                  </a:lnTo>
                  <a:lnTo>
                    <a:pt x="3218" y="1141"/>
                  </a:lnTo>
                  <a:lnTo>
                    <a:pt x="3224" y="1159"/>
                  </a:lnTo>
                  <a:lnTo>
                    <a:pt x="3230" y="1171"/>
                  </a:lnTo>
                  <a:lnTo>
                    <a:pt x="3230" y="1183"/>
                  </a:lnTo>
                  <a:lnTo>
                    <a:pt x="3230" y="1200"/>
                  </a:lnTo>
                  <a:lnTo>
                    <a:pt x="3233" y="1213"/>
                  </a:lnTo>
                  <a:lnTo>
                    <a:pt x="3243" y="1222"/>
                  </a:lnTo>
                  <a:lnTo>
                    <a:pt x="3248" y="1228"/>
                  </a:lnTo>
                  <a:lnTo>
                    <a:pt x="3246" y="1237"/>
                  </a:lnTo>
                  <a:lnTo>
                    <a:pt x="3254" y="1242"/>
                  </a:lnTo>
                  <a:lnTo>
                    <a:pt x="3258" y="1248"/>
                  </a:lnTo>
                  <a:lnTo>
                    <a:pt x="3260" y="1257"/>
                  </a:lnTo>
                  <a:lnTo>
                    <a:pt x="3263" y="1266"/>
                  </a:lnTo>
                  <a:lnTo>
                    <a:pt x="3267" y="1266"/>
                  </a:lnTo>
                  <a:lnTo>
                    <a:pt x="3269" y="1261"/>
                  </a:lnTo>
                  <a:lnTo>
                    <a:pt x="3264" y="1252"/>
                  </a:lnTo>
                  <a:lnTo>
                    <a:pt x="3266" y="1246"/>
                  </a:lnTo>
                  <a:lnTo>
                    <a:pt x="3270" y="1243"/>
                  </a:lnTo>
                  <a:lnTo>
                    <a:pt x="3276" y="1246"/>
                  </a:lnTo>
                  <a:lnTo>
                    <a:pt x="3282" y="1254"/>
                  </a:lnTo>
                  <a:lnTo>
                    <a:pt x="3281" y="1260"/>
                  </a:lnTo>
                  <a:lnTo>
                    <a:pt x="3284" y="1266"/>
                  </a:lnTo>
                  <a:lnTo>
                    <a:pt x="3293" y="1275"/>
                  </a:lnTo>
                  <a:lnTo>
                    <a:pt x="3300" y="1273"/>
                  </a:lnTo>
                  <a:lnTo>
                    <a:pt x="3306" y="1272"/>
                  </a:lnTo>
                  <a:lnTo>
                    <a:pt x="3314" y="1278"/>
                  </a:lnTo>
                  <a:lnTo>
                    <a:pt x="3320" y="1284"/>
                  </a:lnTo>
                  <a:lnTo>
                    <a:pt x="3327" y="1284"/>
                  </a:lnTo>
                  <a:lnTo>
                    <a:pt x="3335" y="1290"/>
                  </a:lnTo>
                  <a:lnTo>
                    <a:pt x="3344" y="1294"/>
                  </a:lnTo>
                  <a:lnTo>
                    <a:pt x="3351" y="1302"/>
                  </a:lnTo>
                  <a:lnTo>
                    <a:pt x="3359" y="1312"/>
                  </a:lnTo>
                  <a:lnTo>
                    <a:pt x="3366" y="1323"/>
                  </a:lnTo>
                  <a:lnTo>
                    <a:pt x="3375" y="1333"/>
                  </a:lnTo>
                  <a:lnTo>
                    <a:pt x="3387" y="1336"/>
                  </a:lnTo>
                  <a:lnTo>
                    <a:pt x="3395" y="1342"/>
                  </a:lnTo>
                  <a:lnTo>
                    <a:pt x="3401" y="1347"/>
                  </a:lnTo>
                  <a:lnTo>
                    <a:pt x="3408" y="1359"/>
                  </a:lnTo>
                  <a:lnTo>
                    <a:pt x="3413" y="1369"/>
                  </a:lnTo>
                  <a:lnTo>
                    <a:pt x="3420" y="1375"/>
                  </a:lnTo>
                  <a:lnTo>
                    <a:pt x="3425" y="1377"/>
                  </a:lnTo>
                  <a:lnTo>
                    <a:pt x="3429" y="1378"/>
                  </a:lnTo>
                  <a:lnTo>
                    <a:pt x="3434" y="1386"/>
                  </a:lnTo>
                  <a:lnTo>
                    <a:pt x="3435" y="1393"/>
                  </a:lnTo>
                  <a:lnTo>
                    <a:pt x="3444" y="1398"/>
                  </a:lnTo>
                  <a:lnTo>
                    <a:pt x="3447" y="1392"/>
                  </a:lnTo>
                  <a:lnTo>
                    <a:pt x="3453" y="1398"/>
                  </a:lnTo>
                  <a:lnTo>
                    <a:pt x="3453" y="1405"/>
                  </a:lnTo>
                  <a:lnTo>
                    <a:pt x="3461" y="1410"/>
                  </a:lnTo>
                  <a:lnTo>
                    <a:pt x="3465" y="1417"/>
                  </a:lnTo>
                  <a:lnTo>
                    <a:pt x="3468" y="1425"/>
                  </a:lnTo>
                  <a:lnTo>
                    <a:pt x="3471" y="1437"/>
                  </a:lnTo>
                  <a:lnTo>
                    <a:pt x="3468" y="1446"/>
                  </a:lnTo>
                  <a:lnTo>
                    <a:pt x="3458" y="1444"/>
                  </a:lnTo>
                  <a:lnTo>
                    <a:pt x="3447" y="1453"/>
                  </a:lnTo>
                  <a:lnTo>
                    <a:pt x="3434" y="1458"/>
                  </a:lnTo>
                  <a:lnTo>
                    <a:pt x="3431" y="1465"/>
                  </a:lnTo>
                  <a:lnTo>
                    <a:pt x="3437" y="1465"/>
                  </a:lnTo>
                  <a:lnTo>
                    <a:pt x="3447" y="1465"/>
                  </a:lnTo>
                  <a:lnTo>
                    <a:pt x="3455" y="1468"/>
                  </a:lnTo>
                  <a:lnTo>
                    <a:pt x="3462" y="1473"/>
                  </a:lnTo>
                  <a:lnTo>
                    <a:pt x="3474" y="1480"/>
                  </a:lnTo>
                  <a:lnTo>
                    <a:pt x="3477" y="1486"/>
                  </a:lnTo>
                  <a:lnTo>
                    <a:pt x="3482" y="1494"/>
                  </a:lnTo>
                  <a:lnTo>
                    <a:pt x="3488" y="1504"/>
                  </a:lnTo>
                  <a:lnTo>
                    <a:pt x="3506" y="1516"/>
                  </a:lnTo>
                  <a:lnTo>
                    <a:pt x="3519" y="1524"/>
                  </a:lnTo>
                  <a:lnTo>
                    <a:pt x="3531" y="1528"/>
                  </a:lnTo>
                  <a:lnTo>
                    <a:pt x="3545" y="1530"/>
                  </a:lnTo>
                  <a:lnTo>
                    <a:pt x="3557" y="1530"/>
                  </a:lnTo>
                  <a:lnTo>
                    <a:pt x="3563" y="1530"/>
                  </a:lnTo>
                  <a:lnTo>
                    <a:pt x="3572" y="1522"/>
                  </a:lnTo>
                  <a:lnTo>
                    <a:pt x="3581" y="1518"/>
                  </a:lnTo>
                  <a:lnTo>
                    <a:pt x="3588" y="1513"/>
                  </a:lnTo>
                  <a:lnTo>
                    <a:pt x="3596" y="1510"/>
                  </a:lnTo>
                  <a:lnTo>
                    <a:pt x="3605" y="1507"/>
                  </a:lnTo>
                  <a:lnTo>
                    <a:pt x="3614" y="1510"/>
                  </a:lnTo>
                  <a:lnTo>
                    <a:pt x="3624" y="1512"/>
                  </a:lnTo>
                  <a:lnTo>
                    <a:pt x="3633" y="1512"/>
                  </a:lnTo>
                  <a:lnTo>
                    <a:pt x="3645" y="1516"/>
                  </a:lnTo>
                  <a:lnTo>
                    <a:pt x="3654" y="1512"/>
                  </a:lnTo>
                  <a:lnTo>
                    <a:pt x="3662" y="1509"/>
                  </a:lnTo>
                  <a:lnTo>
                    <a:pt x="3669" y="1501"/>
                  </a:lnTo>
                  <a:lnTo>
                    <a:pt x="3678" y="1500"/>
                  </a:lnTo>
                  <a:lnTo>
                    <a:pt x="3689" y="1491"/>
                  </a:lnTo>
                  <a:lnTo>
                    <a:pt x="3699" y="1489"/>
                  </a:lnTo>
                  <a:lnTo>
                    <a:pt x="3710" y="1489"/>
                  </a:lnTo>
                  <a:lnTo>
                    <a:pt x="3716" y="1489"/>
                  </a:lnTo>
                  <a:lnTo>
                    <a:pt x="3720" y="1491"/>
                  </a:lnTo>
                  <a:lnTo>
                    <a:pt x="3731" y="1489"/>
                  </a:lnTo>
                  <a:lnTo>
                    <a:pt x="3738" y="1488"/>
                  </a:lnTo>
                  <a:lnTo>
                    <a:pt x="3744" y="1483"/>
                  </a:lnTo>
                  <a:lnTo>
                    <a:pt x="3752" y="1482"/>
                  </a:lnTo>
                  <a:lnTo>
                    <a:pt x="3761" y="1482"/>
                  </a:lnTo>
                  <a:lnTo>
                    <a:pt x="3768" y="1482"/>
                  </a:lnTo>
                  <a:lnTo>
                    <a:pt x="3777" y="1482"/>
                  </a:lnTo>
                  <a:lnTo>
                    <a:pt x="3786" y="1483"/>
                  </a:lnTo>
                  <a:lnTo>
                    <a:pt x="3795" y="1480"/>
                  </a:lnTo>
                  <a:lnTo>
                    <a:pt x="3807" y="1480"/>
                  </a:lnTo>
                  <a:lnTo>
                    <a:pt x="3818" y="1476"/>
                  </a:lnTo>
                  <a:lnTo>
                    <a:pt x="3822" y="1471"/>
                  </a:lnTo>
                  <a:lnTo>
                    <a:pt x="3828" y="1470"/>
                  </a:lnTo>
                  <a:lnTo>
                    <a:pt x="3842" y="1470"/>
                  </a:lnTo>
                  <a:lnTo>
                    <a:pt x="3855" y="1467"/>
                  </a:lnTo>
                  <a:lnTo>
                    <a:pt x="3863" y="1464"/>
                  </a:lnTo>
                  <a:lnTo>
                    <a:pt x="3872" y="1459"/>
                  </a:lnTo>
                  <a:lnTo>
                    <a:pt x="3876" y="1452"/>
                  </a:lnTo>
                  <a:lnTo>
                    <a:pt x="3879" y="1444"/>
                  </a:lnTo>
                  <a:lnTo>
                    <a:pt x="3888" y="1443"/>
                  </a:lnTo>
                  <a:lnTo>
                    <a:pt x="3894" y="1444"/>
                  </a:lnTo>
                  <a:lnTo>
                    <a:pt x="3903" y="1446"/>
                  </a:lnTo>
                  <a:lnTo>
                    <a:pt x="3911" y="1447"/>
                  </a:lnTo>
                  <a:lnTo>
                    <a:pt x="3921" y="1453"/>
                  </a:lnTo>
                  <a:lnTo>
                    <a:pt x="3915" y="1462"/>
                  </a:lnTo>
                  <a:lnTo>
                    <a:pt x="3911" y="1473"/>
                  </a:lnTo>
                  <a:lnTo>
                    <a:pt x="3909" y="1480"/>
                  </a:lnTo>
                  <a:lnTo>
                    <a:pt x="3908" y="1489"/>
                  </a:lnTo>
                  <a:lnTo>
                    <a:pt x="3915" y="1492"/>
                  </a:lnTo>
                  <a:lnTo>
                    <a:pt x="3912" y="1498"/>
                  </a:lnTo>
                  <a:lnTo>
                    <a:pt x="3909" y="1504"/>
                  </a:lnTo>
                  <a:lnTo>
                    <a:pt x="3912" y="1515"/>
                  </a:lnTo>
                  <a:lnTo>
                    <a:pt x="3915" y="1521"/>
                  </a:lnTo>
                  <a:lnTo>
                    <a:pt x="3923" y="1525"/>
                  </a:lnTo>
                  <a:lnTo>
                    <a:pt x="3930" y="1530"/>
                  </a:lnTo>
                  <a:lnTo>
                    <a:pt x="3926" y="1536"/>
                  </a:lnTo>
                  <a:lnTo>
                    <a:pt x="3918" y="1536"/>
                  </a:lnTo>
                  <a:lnTo>
                    <a:pt x="3909" y="1533"/>
                  </a:lnTo>
                  <a:lnTo>
                    <a:pt x="3897" y="1536"/>
                  </a:lnTo>
                  <a:lnTo>
                    <a:pt x="3897" y="1549"/>
                  </a:lnTo>
                  <a:lnTo>
                    <a:pt x="3896" y="1557"/>
                  </a:lnTo>
                  <a:lnTo>
                    <a:pt x="3894" y="1570"/>
                  </a:lnTo>
                  <a:lnTo>
                    <a:pt x="3893" y="1587"/>
                  </a:lnTo>
                  <a:lnTo>
                    <a:pt x="3890" y="1593"/>
                  </a:lnTo>
                  <a:lnTo>
                    <a:pt x="3885" y="1603"/>
                  </a:lnTo>
                  <a:lnTo>
                    <a:pt x="3885" y="1612"/>
                  </a:lnTo>
                  <a:lnTo>
                    <a:pt x="3876" y="1617"/>
                  </a:lnTo>
                  <a:lnTo>
                    <a:pt x="3872" y="1620"/>
                  </a:lnTo>
                  <a:lnTo>
                    <a:pt x="3869" y="1629"/>
                  </a:lnTo>
                  <a:lnTo>
                    <a:pt x="3864" y="1639"/>
                  </a:lnTo>
                  <a:lnTo>
                    <a:pt x="3860" y="1648"/>
                  </a:lnTo>
                  <a:lnTo>
                    <a:pt x="3854" y="1659"/>
                  </a:lnTo>
                  <a:lnTo>
                    <a:pt x="3846" y="1665"/>
                  </a:lnTo>
                  <a:lnTo>
                    <a:pt x="3837" y="1672"/>
                  </a:lnTo>
                  <a:lnTo>
                    <a:pt x="3834" y="1683"/>
                  </a:lnTo>
                  <a:lnTo>
                    <a:pt x="3833" y="1690"/>
                  </a:lnTo>
                  <a:lnTo>
                    <a:pt x="3828" y="1704"/>
                  </a:lnTo>
                  <a:lnTo>
                    <a:pt x="3819" y="1714"/>
                  </a:lnTo>
                  <a:lnTo>
                    <a:pt x="3810" y="1726"/>
                  </a:lnTo>
                  <a:lnTo>
                    <a:pt x="3801" y="1741"/>
                  </a:lnTo>
                  <a:lnTo>
                    <a:pt x="3797" y="1753"/>
                  </a:lnTo>
                  <a:lnTo>
                    <a:pt x="3795" y="1764"/>
                  </a:lnTo>
                  <a:lnTo>
                    <a:pt x="3794" y="1773"/>
                  </a:lnTo>
                  <a:lnTo>
                    <a:pt x="3791" y="1782"/>
                  </a:lnTo>
                  <a:lnTo>
                    <a:pt x="3786" y="1791"/>
                  </a:lnTo>
                  <a:lnTo>
                    <a:pt x="3779" y="1800"/>
                  </a:lnTo>
                  <a:lnTo>
                    <a:pt x="3770" y="1809"/>
                  </a:lnTo>
                  <a:lnTo>
                    <a:pt x="3764" y="1818"/>
                  </a:lnTo>
                  <a:lnTo>
                    <a:pt x="3755" y="1830"/>
                  </a:lnTo>
                  <a:lnTo>
                    <a:pt x="3749" y="1840"/>
                  </a:lnTo>
                  <a:lnTo>
                    <a:pt x="3743" y="1851"/>
                  </a:lnTo>
                  <a:lnTo>
                    <a:pt x="3734" y="1864"/>
                  </a:lnTo>
                  <a:lnTo>
                    <a:pt x="3725" y="1876"/>
                  </a:lnTo>
                  <a:lnTo>
                    <a:pt x="3714" y="1890"/>
                  </a:lnTo>
                  <a:lnTo>
                    <a:pt x="3704" y="1903"/>
                  </a:lnTo>
                  <a:lnTo>
                    <a:pt x="3690" y="1915"/>
                  </a:lnTo>
                  <a:lnTo>
                    <a:pt x="3678" y="1926"/>
                  </a:lnTo>
                  <a:lnTo>
                    <a:pt x="3665" y="1942"/>
                  </a:lnTo>
                  <a:lnTo>
                    <a:pt x="3650" y="1957"/>
                  </a:lnTo>
                  <a:lnTo>
                    <a:pt x="3636" y="1971"/>
                  </a:lnTo>
                  <a:lnTo>
                    <a:pt x="3623" y="1984"/>
                  </a:lnTo>
                  <a:lnTo>
                    <a:pt x="3608" y="1995"/>
                  </a:lnTo>
                  <a:lnTo>
                    <a:pt x="3597" y="1999"/>
                  </a:lnTo>
                  <a:lnTo>
                    <a:pt x="3587" y="2010"/>
                  </a:lnTo>
                  <a:lnTo>
                    <a:pt x="3575" y="2013"/>
                  </a:lnTo>
                  <a:lnTo>
                    <a:pt x="3558" y="2020"/>
                  </a:lnTo>
                  <a:lnTo>
                    <a:pt x="3546" y="2031"/>
                  </a:lnTo>
                  <a:lnTo>
                    <a:pt x="3536" y="2040"/>
                  </a:lnTo>
                  <a:lnTo>
                    <a:pt x="3525" y="2046"/>
                  </a:lnTo>
                  <a:lnTo>
                    <a:pt x="3512" y="2056"/>
                  </a:lnTo>
                  <a:lnTo>
                    <a:pt x="3503" y="2068"/>
                  </a:lnTo>
                  <a:lnTo>
                    <a:pt x="3494" y="2071"/>
                  </a:lnTo>
                  <a:lnTo>
                    <a:pt x="3480" y="2083"/>
                  </a:lnTo>
                  <a:lnTo>
                    <a:pt x="3468" y="2098"/>
                  </a:lnTo>
                  <a:lnTo>
                    <a:pt x="3456" y="2109"/>
                  </a:lnTo>
                  <a:lnTo>
                    <a:pt x="3444" y="2119"/>
                  </a:lnTo>
                  <a:lnTo>
                    <a:pt x="3434" y="2131"/>
                  </a:lnTo>
                  <a:lnTo>
                    <a:pt x="3425" y="2139"/>
                  </a:lnTo>
                  <a:lnTo>
                    <a:pt x="3416" y="2151"/>
                  </a:lnTo>
                  <a:lnTo>
                    <a:pt x="3398" y="2170"/>
                  </a:lnTo>
                  <a:lnTo>
                    <a:pt x="3387" y="2182"/>
                  </a:lnTo>
                  <a:lnTo>
                    <a:pt x="3375" y="2206"/>
                  </a:lnTo>
                  <a:lnTo>
                    <a:pt x="3366" y="2221"/>
                  </a:lnTo>
                  <a:lnTo>
                    <a:pt x="3351" y="2235"/>
                  </a:lnTo>
                  <a:lnTo>
                    <a:pt x="3342" y="2239"/>
                  </a:lnTo>
                  <a:lnTo>
                    <a:pt x="3333" y="2242"/>
                  </a:lnTo>
                  <a:lnTo>
                    <a:pt x="3326" y="2250"/>
                  </a:lnTo>
                  <a:lnTo>
                    <a:pt x="3321" y="2257"/>
                  </a:lnTo>
                  <a:lnTo>
                    <a:pt x="3321" y="2262"/>
                  </a:lnTo>
                  <a:lnTo>
                    <a:pt x="3314" y="2271"/>
                  </a:lnTo>
                  <a:lnTo>
                    <a:pt x="3305" y="2271"/>
                  </a:lnTo>
                  <a:lnTo>
                    <a:pt x="3297" y="2274"/>
                  </a:lnTo>
                  <a:lnTo>
                    <a:pt x="3291" y="2278"/>
                  </a:lnTo>
                  <a:lnTo>
                    <a:pt x="3287" y="2287"/>
                  </a:lnTo>
                  <a:lnTo>
                    <a:pt x="3285" y="2298"/>
                  </a:lnTo>
                  <a:lnTo>
                    <a:pt x="3284" y="2307"/>
                  </a:lnTo>
                  <a:lnTo>
                    <a:pt x="3284" y="2313"/>
                  </a:lnTo>
                  <a:lnTo>
                    <a:pt x="3276" y="2314"/>
                  </a:lnTo>
                  <a:lnTo>
                    <a:pt x="3272" y="2325"/>
                  </a:lnTo>
                  <a:lnTo>
                    <a:pt x="3269" y="2337"/>
                  </a:lnTo>
                  <a:lnTo>
                    <a:pt x="3261" y="2350"/>
                  </a:lnTo>
                  <a:lnTo>
                    <a:pt x="3257" y="2362"/>
                  </a:lnTo>
                  <a:lnTo>
                    <a:pt x="3252" y="2371"/>
                  </a:lnTo>
                  <a:lnTo>
                    <a:pt x="3248" y="2380"/>
                  </a:lnTo>
                  <a:lnTo>
                    <a:pt x="3245" y="2388"/>
                  </a:lnTo>
                  <a:lnTo>
                    <a:pt x="3240" y="2388"/>
                  </a:lnTo>
                  <a:lnTo>
                    <a:pt x="3233" y="2391"/>
                  </a:lnTo>
                  <a:lnTo>
                    <a:pt x="3228" y="2401"/>
                  </a:lnTo>
                  <a:lnTo>
                    <a:pt x="3227" y="2413"/>
                  </a:lnTo>
                  <a:lnTo>
                    <a:pt x="3224" y="2424"/>
                  </a:lnTo>
                  <a:lnTo>
                    <a:pt x="3219" y="2437"/>
                  </a:lnTo>
                  <a:lnTo>
                    <a:pt x="3213" y="2452"/>
                  </a:lnTo>
                  <a:lnTo>
                    <a:pt x="3209" y="2463"/>
                  </a:lnTo>
                  <a:lnTo>
                    <a:pt x="3206" y="2470"/>
                  </a:lnTo>
                  <a:lnTo>
                    <a:pt x="3209" y="2478"/>
                  </a:lnTo>
                  <a:lnTo>
                    <a:pt x="3209" y="2488"/>
                  </a:lnTo>
                  <a:lnTo>
                    <a:pt x="3216" y="2493"/>
                  </a:lnTo>
                  <a:lnTo>
                    <a:pt x="3224" y="2496"/>
                  </a:lnTo>
                  <a:lnTo>
                    <a:pt x="3228" y="2505"/>
                  </a:lnTo>
                  <a:lnTo>
                    <a:pt x="3233" y="2511"/>
                  </a:lnTo>
                  <a:lnTo>
                    <a:pt x="3240" y="2515"/>
                  </a:lnTo>
                  <a:lnTo>
                    <a:pt x="3245" y="2518"/>
                  </a:lnTo>
                  <a:lnTo>
                    <a:pt x="3249" y="2523"/>
                  </a:lnTo>
                  <a:lnTo>
                    <a:pt x="3249" y="2532"/>
                  </a:lnTo>
                  <a:lnTo>
                    <a:pt x="3242" y="2538"/>
                  </a:lnTo>
                  <a:lnTo>
                    <a:pt x="3237" y="2548"/>
                  </a:lnTo>
                  <a:lnTo>
                    <a:pt x="3234" y="2557"/>
                  </a:lnTo>
                  <a:lnTo>
                    <a:pt x="3237" y="2566"/>
                  </a:lnTo>
                  <a:lnTo>
                    <a:pt x="3245" y="2569"/>
                  </a:lnTo>
                  <a:lnTo>
                    <a:pt x="3243" y="2578"/>
                  </a:lnTo>
                  <a:lnTo>
                    <a:pt x="3243" y="2587"/>
                  </a:lnTo>
                  <a:lnTo>
                    <a:pt x="3239" y="2598"/>
                  </a:lnTo>
                  <a:lnTo>
                    <a:pt x="3239" y="2608"/>
                  </a:lnTo>
                  <a:lnTo>
                    <a:pt x="3239" y="2620"/>
                  </a:lnTo>
                  <a:lnTo>
                    <a:pt x="3245" y="2629"/>
                  </a:lnTo>
                  <a:lnTo>
                    <a:pt x="3249" y="2640"/>
                  </a:lnTo>
                  <a:lnTo>
                    <a:pt x="3255" y="2647"/>
                  </a:lnTo>
                  <a:lnTo>
                    <a:pt x="3258" y="2661"/>
                  </a:lnTo>
                  <a:lnTo>
                    <a:pt x="3258" y="2671"/>
                  </a:lnTo>
                  <a:lnTo>
                    <a:pt x="3261" y="2679"/>
                  </a:lnTo>
                  <a:lnTo>
                    <a:pt x="3264" y="2685"/>
                  </a:lnTo>
                  <a:lnTo>
                    <a:pt x="3266" y="2692"/>
                  </a:lnTo>
                  <a:lnTo>
                    <a:pt x="3272" y="2698"/>
                  </a:lnTo>
                  <a:lnTo>
                    <a:pt x="3279" y="2703"/>
                  </a:lnTo>
                  <a:lnTo>
                    <a:pt x="3288" y="2707"/>
                  </a:lnTo>
                  <a:lnTo>
                    <a:pt x="3294" y="2712"/>
                  </a:lnTo>
                  <a:lnTo>
                    <a:pt x="3299" y="2716"/>
                  </a:lnTo>
                  <a:lnTo>
                    <a:pt x="3302" y="2722"/>
                  </a:lnTo>
                  <a:lnTo>
                    <a:pt x="3306" y="2725"/>
                  </a:lnTo>
                  <a:lnTo>
                    <a:pt x="3311" y="2733"/>
                  </a:lnTo>
                  <a:lnTo>
                    <a:pt x="3306" y="2737"/>
                  </a:lnTo>
                  <a:lnTo>
                    <a:pt x="3312" y="2742"/>
                  </a:lnTo>
                  <a:lnTo>
                    <a:pt x="3306" y="2748"/>
                  </a:lnTo>
                  <a:lnTo>
                    <a:pt x="3305" y="2752"/>
                  </a:lnTo>
                  <a:lnTo>
                    <a:pt x="3306" y="2758"/>
                  </a:lnTo>
                  <a:lnTo>
                    <a:pt x="3299" y="2769"/>
                  </a:lnTo>
                  <a:lnTo>
                    <a:pt x="3303" y="2776"/>
                  </a:lnTo>
                  <a:lnTo>
                    <a:pt x="3302" y="2784"/>
                  </a:lnTo>
                  <a:lnTo>
                    <a:pt x="3303" y="2793"/>
                  </a:lnTo>
                  <a:lnTo>
                    <a:pt x="3306" y="2803"/>
                  </a:lnTo>
                  <a:lnTo>
                    <a:pt x="3305" y="2817"/>
                  </a:lnTo>
                  <a:lnTo>
                    <a:pt x="3305" y="2829"/>
                  </a:lnTo>
                  <a:lnTo>
                    <a:pt x="3303" y="2836"/>
                  </a:lnTo>
                  <a:lnTo>
                    <a:pt x="3308" y="2838"/>
                  </a:lnTo>
                  <a:lnTo>
                    <a:pt x="3309" y="2845"/>
                  </a:lnTo>
                  <a:lnTo>
                    <a:pt x="3314" y="2851"/>
                  </a:lnTo>
                  <a:lnTo>
                    <a:pt x="3311" y="2859"/>
                  </a:lnTo>
                  <a:lnTo>
                    <a:pt x="3309" y="2868"/>
                  </a:lnTo>
                  <a:lnTo>
                    <a:pt x="3308" y="2878"/>
                  </a:lnTo>
                  <a:lnTo>
                    <a:pt x="3309" y="2889"/>
                  </a:lnTo>
                  <a:lnTo>
                    <a:pt x="3311" y="2896"/>
                  </a:lnTo>
                  <a:lnTo>
                    <a:pt x="3308" y="2905"/>
                  </a:lnTo>
                  <a:lnTo>
                    <a:pt x="3311" y="2913"/>
                  </a:lnTo>
                  <a:lnTo>
                    <a:pt x="3311" y="2922"/>
                  </a:lnTo>
                  <a:lnTo>
                    <a:pt x="3314" y="2931"/>
                  </a:lnTo>
                  <a:lnTo>
                    <a:pt x="3318" y="2938"/>
                  </a:lnTo>
                  <a:lnTo>
                    <a:pt x="3320" y="2946"/>
                  </a:lnTo>
                  <a:lnTo>
                    <a:pt x="3324" y="2952"/>
                  </a:lnTo>
                  <a:lnTo>
                    <a:pt x="3324" y="2962"/>
                  </a:lnTo>
                  <a:lnTo>
                    <a:pt x="3320" y="2973"/>
                  </a:lnTo>
                  <a:lnTo>
                    <a:pt x="3320" y="2979"/>
                  </a:lnTo>
                  <a:lnTo>
                    <a:pt x="3311" y="2986"/>
                  </a:lnTo>
                  <a:lnTo>
                    <a:pt x="3314" y="2994"/>
                  </a:lnTo>
                  <a:lnTo>
                    <a:pt x="3312" y="3003"/>
                  </a:lnTo>
                  <a:lnTo>
                    <a:pt x="3305" y="3012"/>
                  </a:lnTo>
                  <a:lnTo>
                    <a:pt x="3300" y="3019"/>
                  </a:lnTo>
                  <a:lnTo>
                    <a:pt x="3290" y="3027"/>
                  </a:lnTo>
                  <a:lnTo>
                    <a:pt x="3285" y="3034"/>
                  </a:lnTo>
                  <a:lnTo>
                    <a:pt x="3284" y="3043"/>
                  </a:lnTo>
                  <a:lnTo>
                    <a:pt x="3279" y="3049"/>
                  </a:lnTo>
                  <a:lnTo>
                    <a:pt x="3272" y="3054"/>
                  </a:lnTo>
                  <a:lnTo>
                    <a:pt x="3272" y="3063"/>
                  </a:lnTo>
                  <a:lnTo>
                    <a:pt x="3261" y="3066"/>
                  </a:lnTo>
                  <a:lnTo>
                    <a:pt x="3254" y="3072"/>
                  </a:lnTo>
                  <a:lnTo>
                    <a:pt x="3242" y="3079"/>
                  </a:lnTo>
                  <a:lnTo>
                    <a:pt x="3230" y="3084"/>
                  </a:lnTo>
                  <a:lnTo>
                    <a:pt x="3224" y="3090"/>
                  </a:lnTo>
                  <a:lnTo>
                    <a:pt x="3218" y="3093"/>
                  </a:lnTo>
                  <a:lnTo>
                    <a:pt x="3210" y="3094"/>
                  </a:lnTo>
                  <a:lnTo>
                    <a:pt x="3203" y="3097"/>
                  </a:lnTo>
                  <a:lnTo>
                    <a:pt x="3191" y="3102"/>
                  </a:lnTo>
                  <a:lnTo>
                    <a:pt x="3180" y="3105"/>
                  </a:lnTo>
                  <a:lnTo>
                    <a:pt x="3168" y="3111"/>
                  </a:lnTo>
                  <a:lnTo>
                    <a:pt x="3155" y="3117"/>
                  </a:lnTo>
                  <a:lnTo>
                    <a:pt x="3143" y="3124"/>
                  </a:lnTo>
                  <a:lnTo>
                    <a:pt x="3129" y="3132"/>
                  </a:lnTo>
                  <a:lnTo>
                    <a:pt x="3119" y="3138"/>
                  </a:lnTo>
                  <a:lnTo>
                    <a:pt x="3107" y="3147"/>
                  </a:lnTo>
                  <a:lnTo>
                    <a:pt x="3104" y="3156"/>
                  </a:lnTo>
                  <a:lnTo>
                    <a:pt x="3098" y="3163"/>
                  </a:lnTo>
                  <a:lnTo>
                    <a:pt x="3089" y="3169"/>
                  </a:lnTo>
                  <a:lnTo>
                    <a:pt x="3081" y="3178"/>
                  </a:lnTo>
                  <a:lnTo>
                    <a:pt x="3075" y="3189"/>
                  </a:lnTo>
                  <a:lnTo>
                    <a:pt x="3069" y="3195"/>
                  </a:lnTo>
                  <a:lnTo>
                    <a:pt x="3065" y="3201"/>
                  </a:lnTo>
                  <a:lnTo>
                    <a:pt x="3053" y="3202"/>
                  </a:lnTo>
                  <a:lnTo>
                    <a:pt x="3044" y="3208"/>
                  </a:lnTo>
                  <a:lnTo>
                    <a:pt x="3033" y="3214"/>
                  </a:lnTo>
                  <a:lnTo>
                    <a:pt x="3026" y="3223"/>
                  </a:lnTo>
                  <a:lnTo>
                    <a:pt x="3017" y="3231"/>
                  </a:lnTo>
                  <a:lnTo>
                    <a:pt x="3006" y="3244"/>
                  </a:lnTo>
                  <a:lnTo>
                    <a:pt x="2994" y="3252"/>
                  </a:lnTo>
                  <a:lnTo>
                    <a:pt x="2984" y="3258"/>
                  </a:lnTo>
                  <a:lnTo>
                    <a:pt x="2978" y="3267"/>
                  </a:lnTo>
                  <a:lnTo>
                    <a:pt x="2978" y="3279"/>
                  </a:lnTo>
                  <a:lnTo>
                    <a:pt x="2976" y="3286"/>
                  </a:lnTo>
                  <a:lnTo>
                    <a:pt x="2982" y="3298"/>
                  </a:lnTo>
                  <a:lnTo>
                    <a:pt x="2990" y="3304"/>
                  </a:lnTo>
                  <a:lnTo>
                    <a:pt x="2993" y="3313"/>
                  </a:lnTo>
                  <a:lnTo>
                    <a:pt x="2997" y="3319"/>
                  </a:lnTo>
                  <a:lnTo>
                    <a:pt x="2996" y="3333"/>
                  </a:lnTo>
                  <a:lnTo>
                    <a:pt x="2999" y="3345"/>
                  </a:lnTo>
                  <a:lnTo>
                    <a:pt x="3003" y="3355"/>
                  </a:lnTo>
                  <a:lnTo>
                    <a:pt x="3008" y="3363"/>
                  </a:lnTo>
                  <a:lnTo>
                    <a:pt x="3009" y="3375"/>
                  </a:lnTo>
                  <a:lnTo>
                    <a:pt x="3009" y="3387"/>
                  </a:lnTo>
                  <a:lnTo>
                    <a:pt x="3009" y="3396"/>
                  </a:lnTo>
                  <a:lnTo>
                    <a:pt x="3008" y="3403"/>
                  </a:lnTo>
                  <a:lnTo>
                    <a:pt x="3014" y="3405"/>
                  </a:lnTo>
                  <a:lnTo>
                    <a:pt x="3017" y="3396"/>
                  </a:lnTo>
                  <a:lnTo>
                    <a:pt x="3018" y="3385"/>
                  </a:lnTo>
                  <a:lnTo>
                    <a:pt x="3023" y="3390"/>
                  </a:lnTo>
                  <a:lnTo>
                    <a:pt x="3023" y="3399"/>
                  </a:lnTo>
                  <a:lnTo>
                    <a:pt x="3021" y="3408"/>
                  </a:lnTo>
                  <a:lnTo>
                    <a:pt x="3021" y="3420"/>
                  </a:lnTo>
                  <a:lnTo>
                    <a:pt x="3021" y="3424"/>
                  </a:lnTo>
                  <a:lnTo>
                    <a:pt x="3024" y="3432"/>
                  </a:lnTo>
                  <a:lnTo>
                    <a:pt x="3020" y="3441"/>
                  </a:lnTo>
                  <a:lnTo>
                    <a:pt x="3020" y="3450"/>
                  </a:lnTo>
                  <a:lnTo>
                    <a:pt x="3017" y="3460"/>
                  </a:lnTo>
                  <a:lnTo>
                    <a:pt x="3015" y="3471"/>
                  </a:lnTo>
                  <a:lnTo>
                    <a:pt x="3012" y="3486"/>
                  </a:lnTo>
                  <a:lnTo>
                    <a:pt x="3017" y="3481"/>
                  </a:lnTo>
                  <a:lnTo>
                    <a:pt x="3021" y="3483"/>
                  </a:lnTo>
                  <a:lnTo>
                    <a:pt x="3021" y="3496"/>
                  </a:lnTo>
                  <a:lnTo>
                    <a:pt x="3015" y="3505"/>
                  </a:lnTo>
                  <a:lnTo>
                    <a:pt x="3008" y="3514"/>
                  </a:lnTo>
                  <a:lnTo>
                    <a:pt x="3002" y="3519"/>
                  </a:lnTo>
                  <a:lnTo>
                    <a:pt x="3002" y="3526"/>
                  </a:lnTo>
                  <a:lnTo>
                    <a:pt x="2990" y="3531"/>
                  </a:lnTo>
                  <a:lnTo>
                    <a:pt x="2976" y="3537"/>
                  </a:lnTo>
                  <a:lnTo>
                    <a:pt x="2964" y="3540"/>
                  </a:lnTo>
                  <a:lnTo>
                    <a:pt x="2951" y="3546"/>
                  </a:lnTo>
                  <a:lnTo>
                    <a:pt x="2942" y="3550"/>
                  </a:lnTo>
                  <a:lnTo>
                    <a:pt x="2925" y="3553"/>
                  </a:lnTo>
                  <a:lnTo>
                    <a:pt x="2910" y="3559"/>
                  </a:lnTo>
                  <a:lnTo>
                    <a:pt x="2898" y="3565"/>
                  </a:lnTo>
                  <a:lnTo>
                    <a:pt x="2886" y="3573"/>
                  </a:lnTo>
                  <a:lnTo>
                    <a:pt x="2874" y="3579"/>
                  </a:lnTo>
                  <a:lnTo>
                    <a:pt x="2865" y="3588"/>
                  </a:lnTo>
                  <a:lnTo>
                    <a:pt x="2862" y="3597"/>
                  </a:lnTo>
                  <a:lnTo>
                    <a:pt x="2853" y="3607"/>
                  </a:lnTo>
                  <a:lnTo>
                    <a:pt x="2859" y="3615"/>
                  </a:lnTo>
                  <a:lnTo>
                    <a:pt x="2867" y="3624"/>
                  </a:lnTo>
                  <a:lnTo>
                    <a:pt x="2870" y="3616"/>
                  </a:lnTo>
                  <a:lnTo>
                    <a:pt x="2870" y="3613"/>
                  </a:lnTo>
                  <a:lnTo>
                    <a:pt x="2874" y="3616"/>
                  </a:lnTo>
                  <a:lnTo>
                    <a:pt x="2873" y="3627"/>
                  </a:lnTo>
                  <a:lnTo>
                    <a:pt x="2873" y="3639"/>
                  </a:lnTo>
                  <a:lnTo>
                    <a:pt x="2873" y="3651"/>
                  </a:lnTo>
                  <a:lnTo>
                    <a:pt x="2873" y="3660"/>
                  </a:lnTo>
                  <a:lnTo>
                    <a:pt x="2868" y="3670"/>
                  </a:lnTo>
                  <a:lnTo>
                    <a:pt x="2865" y="3681"/>
                  </a:lnTo>
                  <a:lnTo>
                    <a:pt x="2859" y="3693"/>
                  </a:lnTo>
                  <a:lnTo>
                    <a:pt x="2856" y="3705"/>
                  </a:lnTo>
                  <a:lnTo>
                    <a:pt x="2855" y="3717"/>
                  </a:lnTo>
                  <a:lnTo>
                    <a:pt x="2853" y="3727"/>
                  </a:lnTo>
                  <a:lnTo>
                    <a:pt x="2847" y="3736"/>
                  </a:lnTo>
                  <a:lnTo>
                    <a:pt x="2844" y="3748"/>
                  </a:lnTo>
                  <a:lnTo>
                    <a:pt x="2837" y="3757"/>
                  </a:lnTo>
                  <a:lnTo>
                    <a:pt x="2828" y="3763"/>
                  </a:lnTo>
                  <a:lnTo>
                    <a:pt x="2820" y="3772"/>
                  </a:lnTo>
                  <a:lnTo>
                    <a:pt x="2807" y="3772"/>
                  </a:lnTo>
                  <a:lnTo>
                    <a:pt x="2801" y="3781"/>
                  </a:lnTo>
                  <a:lnTo>
                    <a:pt x="2790" y="3790"/>
                  </a:lnTo>
                  <a:lnTo>
                    <a:pt x="2781" y="3802"/>
                  </a:lnTo>
                  <a:lnTo>
                    <a:pt x="2772" y="3814"/>
                  </a:lnTo>
                  <a:lnTo>
                    <a:pt x="2765" y="3826"/>
                  </a:lnTo>
                  <a:lnTo>
                    <a:pt x="2768" y="3832"/>
                  </a:lnTo>
                  <a:lnTo>
                    <a:pt x="2760" y="3837"/>
                  </a:lnTo>
                  <a:lnTo>
                    <a:pt x="2756" y="3843"/>
                  </a:lnTo>
                  <a:lnTo>
                    <a:pt x="2748" y="3855"/>
                  </a:lnTo>
                  <a:lnTo>
                    <a:pt x="2739" y="3867"/>
                  </a:lnTo>
                  <a:lnTo>
                    <a:pt x="2733" y="3876"/>
                  </a:lnTo>
                  <a:lnTo>
                    <a:pt x="2727" y="3886"/>
                  </a:lnTo>
                  <a:lnTo>
                    <a:pt x="2718" y="3895"/>
                  </a:lnTo>
                  <a:lnTo>
                    <a:pt x="2709" y="3906"/>
                  </a:lnTo>
                  <a:lnTo>
                    <a:pt x="2703" y="3916"/>
                  </a:lnTo>
                  <a:lnTo>
                    <a:pt x="2694" y="3916"/>
                  </a:lnTo>
                  <a:lnTo>
                    <a:pt x="2684" y="3925"/>
                  </a:lnTo>
                  <a:lnTo>
                    <a:pt x="2676" y="3930"/>
                  </a:lnTo>
                  <a:lnTo>
                    <a:pt x="2664" y="3943"/>
                  </a:lnTo>
                  <a:lnTo>
                    <a:pt x="2654" y="3955"/>
                  </a:lnTo>
                  <a:lnTo>
                    <a:pt x="2642" y="3966"/>
                  </a:lnTo>
                  <a:lnTo>
                    <a:pt x="2630" y="3975"/>
                  </a:lnTo>
                  <a:lnTo>
                    <a:pt x="2619" y="3985"/>
                  </a:lnTo>
                  <a:lnTo>
                    <a:pt x="2609" y="3990"/>
                  </a:lnTo>
                  <a:lnTo>
                    <a:pt x="2600" y="3996"/>
                  </a:lnTo>
                  <a:lnTo>
                    <a:pt x="2592" y="4005"/>
                  </a:lnTo>
                  <a:lnTo>
                    <a:pt x="2580" y="4011"/>
                  </a:lnTo>
                  <a:lnTo>
                    <a:pt x="2567" y="4018"/>
                  </a:lnTo>
                  <a:lnTo>
                    <a:pt x="2553" y="4027"/>
                  </a:lnTo>
                  <a:lnTo>
                    <a:pt x="2544" y="4033"/>
                  </a:lnTo>
                  <a:lnTo>
                    <a:pt x="2534" y="4042"/>
                  </a:lnTo>
                  <a:lnTo>
                    <a:pt x="2520" y="4045"/>
                  </a:lnTo>
                  <a:lnTo>
                    <a:pt x="2510" y="4047"/>
                  </a:lnTo>
                  <a:lnTo>
                    <a:pt x="2496" y="4047"/>
                  </a:lnTo>
                  <a:lnTo>
                    <a:pt x="2484" y="4045"/>
                  </a:lnTo>
                  <a:lnTo>
                    <a:pt x="2472" y="4045"/>
                  </a:lnTo>
                  <a:lnTo>
                    <a:pt x="2465" y="4051"/>
                  </a:lnTo>
                  <a:lnTo>
                    <a:pt x="2460" y="4062"/>
                  </a:lnTo>
                  <a:lnTo>
                    <a:pt x="2456" y="4063"/>
                  </a:lnTo>
                  <a:lnTo>
                    <a:pt x="2447" y="4063"/>
                  </a:lnTo>
                  <a:lnTo>
                    <a:pt x="2438" y="4062"/>
                  </a:lnTo>
                  <a:lnTo>
                    <a:pt x="2429" y="4059"/>
                  </a:lnTo>
                  <a:lnTo>
                    <a:pt x="2420" y="4060"/>
                  </a:lnTo>
                  <a:lnTo>
                    <a:pt x="2417" y="4069"/>
                  </a:lnTo>
                  <a:lnTo>
                    <a:pt x="2412" y="4072"/>
                  </a:lnTo>
                  <a:lnTo>
                    <a:pt x="2400" y="4072"/>
                  </a:lnTo>
                  <a:lnTo>
                    <a:pt x="2391" y="4069"/>
                  </a:lnTo>
                  <a:lnTo>
                    <a:pt x="2385" y="4066"/>
                  </a:lnTo>
                  <a:lnTo>
                    <a:pt x="2372" y="4065"/>
                  </a:lnTo>
                  <a:lnTo>
                    <a:pt x="2360" y="4063"/>
                  </a:lnTo>
                  <a:lnTo>
                    <a:pt x="2348" y="4062"/>
                  </a:lnTo>
                  <a:lnTo>
                    <a:pt x="2336" y="4060"/>
                  </a:lnTo>
                  <a:lnTo>
                    <a:pt x="2327" y="4068"/>
                  </a:lnTo>
                  <a:lnTo>
                    <a:pt x="2321" y="4066"/>
                  </a:lnTo>
                  <a:lnTo>
                    <a:pt x="2313" y="4068"/>
                  </a:lnTo>
                  <a:lnTo>
                    <a:pt x="2303" y="4065"/>
                  </a:lnTo>
                  <a:lnTo>
                    <a:pt x="2294" y="4062"/>
                  </a:lnTo>
                  <a:lnTo>
                    <a:pt x="2283" y="4062"/>
                  </a:lnTo>
                  <a:lnTo>
                    <a:pt x="2276" y="4065"/>
                  </a:lnTo>
                  <a:lnTo>
                    <a:pt x="2262" y="4065"/>
                  </a:lnTo>
                  <a:lnTo>
                    <a:pt x="2253" y="4072"/>
                  </a:lnTo>
                  <a:lnTo>
                    <a:pt x="2246" y="4081"/>
                  </a:lnTo>
                  <a:lnTo>
                    <a:pt x="2235" y="4084"/>
                  </a:lnTo>
                  <a:lnTo>
                    <a:pt x="2220" y="4081"/>
                  </a:lnTo>
                  <a:lnTo>
                    <a:pt x="2216" y="4087"/>
                  </a:lnTo>
                  <a:lnTo>
                    <a:pt x="2210" y="4084"/>
                  </a:lnTo>
                  <a:lnTo>
                    <a:pt x="2199" y="4083"/>
                  </a:lnTo>
                  <a:lnTo>
                    <a:pt x="2190" y="4083"/>
                  </a:lnTo>
                  <a:lnTo>
                    <a:pt x="2184" y="4087"/>
                  </a:lnTo>
                  <a:lnTo>
                    <a:pt x="2175" y="4087"/>
                  </a:lnTo>
                  <a:lnTo>
                    <a:pt x="2168" y="4089"/>
                  </a:lnTo>
                  <a:lnTo>
                    <a:pt x="2159" y="4095"/>
                  </a:lnTo>
                  <a:lnTo>
                    <a:pt x="2148" y="4101"/>
                  </a:lnTo>
                  <a:lnTo>
                    <a:pt x="2139" y="4107"/>
                  </a:lnTo>
                  <a:lnTo>
                    <a:pt x="2132" y="4107"/>
                  </a:lnTo>
                  <a:lnTo>
                    <a:pt x="2124" y="4104"/>
                  </a:lnTo>
                  <a:lnTo>
                    <a:pt x="2114" y="4102"/>
                  </a:lnTo>
                  <a:lnTo>
                    <a:pt x="2105" y="4098"/>
                  </a:lnTo>
                  <a:lnTo>
                    <a:pt x="2097" y="4096"/>
                  </a:lnTo>
                  <a:lnTo>
                    <a:pt x="2100" y="4092"/>
                  </a:lnTo>
                  <a:lnTo>
                    <a:pt x="2097" y="4087"/>
                  </a:lnTo>
                  <a:lnTo>
                    <a:pt x="2093" y="4086"/>
                  </a:lnTo>
                  <a:lnTo>
                    <a:pt x="2085" y="4083"/>
                  </a:lnTo>
                  <a:lnTo>
                    <a:pt x="2078" y="4083"/>
                  </a:lnTo>
                  <a:lnTo>
                    <a:pt x="2070" y="4086"/>
                  </a:lnTo>
                  <a:lnTo>
                    <a:pt x="2067" y="4080"/>
                  </a:lnTo>
                  <a:lnTo>
                    <a:pt x="2072" y="4074"/>
                  </a:lnTo>
                  <a:lnTo>
                    <a:pt x="2069" y="4068"/>
                  </a:lnTo>
                  <a:lnTo>
                    <a:pt x="2061" y="4066"/>
                  </a:lnTo>
                  <a:lnTo>
                    <a:pt x="2054" y="4068"/>
                  </a:lnTo>
                  <a:lnTo>
                    <a:pt x="2051" y="4072"/>
                  </a:lnTo>
                  <a:lnTo>
                    <a:pt x="2052" y="4080"/>
                  </a:lnTo>
                  <a:lnTo>
                    <a:pt x="2051" y="4086"/>
                  </a:lnTo>
                  <a:lnTo>
                    <a:pt x="2046" y="4081"/>
                  </a:lnTo>
                  <a:lnTo>
                    <a:pt x="2045" y="4075"/>
                  </a:lnTo>
                  <a:lnTo>
                    <a:pt x="2043" y="4065"/>
                  </a:lnTo>
                  <a:lnTo>
                    <a:pt x="2045" y="4060"/>
                  </a:lnTo>
                  <a:lnTo>
                    <a:pt x="2051" y="4054"/>
                  </a:lnTo>
                  <a:lnTo>
                    <a:pt x="2049" y="4047"/>
                  </a:lnTo>
                  <a:lnTo>
                    <a:pt x="2046" y="4041"/>
                  </a:lnTo>
                  <a:lnTo>
                    <a:pt x="2043" y="4035"/>
                  </a:lnTo>
                  <a:lnTo>
                    <a:pt x="2039" y="4029"/>
                  </a:lnTo>
                  <a:lnTo>
                    <a:pt x="2033" y="4024"/>
                  </a:lnTo>
                  <a:lnTo>
                    <a:pt x="2031" y="4018"/>
                  </a:lnTo>
                  <a:lnTo>
                    <a:pt x="2028" y="4011"/>
                  </a:lnTo>
                  <a:lnTo>
                    <a:pt x="2025" y="4003"/>
                  </a:lnTo>
                  <a:lnTo>
                    <a:pt x="2021" y="4008"/>
                  </a:lnTo>
                  <a:lnTo>
                    <a:pt x="2016" y="4003"/>
                  </a:lnTo>
                  <a:lnTo>
                    <a:pt x="2018" y="3996"/>
                  </a:lnTo>
                  <a:lnTo>
                    <a:pt x="2019" y="3987"/>
                  </a:lnTo>
                  <a:lnTo>
                    <a:pt x="2024" y="3990"/>
                  </a:lnTo>
                  <a:lnTo>
                    <a:pt x="2030" y="3991"/>
                  </a:lnTo>
                  <a:lnTo>
                    <a:pt x="2037" y="3985"/>
                  </a:lnTo>
                  <a:lnTo>
                    <a:pt x="2040" y="3979"/>
                  </a:lnTo>
                  <a:lnTo>
                    <a:pt x="2040" y="3972"/>
                  </a:lnTo>
                  <a:lnTo>
                    <a:pt x="2040" y="3957"/>
                  </a:lnTo>
                  <a:lnTo>
                    <a:pt x="2039" y="3945"/>
                  </a:lnTo>
                  <a:lnTo>
                    <a:pt x="2037" y="3937"/>
                  </a:lnTo>
                  <a:lnTo>
                    <a:pt x="2033" y="3933"/>
                  </a:lnTo>
                  <a:lnTo>
                    <a:pt x="2027" y="3927"/>
                  </a:lnTo>
                  <a:lnTo>
                    <a:pt x="2022" y="3916"/>
                  </a:lnTo>
                  <a:lnTo>
                    <a:pt x="2015" y="3909"/>
                  </a:lnTo>
                  <a:lnTo>
                    <a:pt x="2007" y="3897"/>
                  </a:lnTo>
                  <a:lnTo>
                    <a:pt x="1998" y="3885"/>
                  </a:lnTo>
                  <a:lnTo>
                    <a:pt x="1992" y="3873"/>
                  </a:lnTo>
                  <a:lnTo>
                    <a:pt x="1989" y="3865"/>
                  </a:lnTo>
                  <a:lnTo>
                    <a:pt x="1983" y="3859"/>
                  </a:lnTo>
                  <a:lnTo>
                    <a:pt x="1980" y="3850"/>
                  </a:lnTo>
                  <a:lnTo>
                    <a:pt x="1976" y="3837"/>
                  </a:lnTo>
                  <a:lnTo>
                    <a:pt x="1971" y="3828"/>
                  </a:lnTo>
                  <a:lnTo>
                    <a:pt x="1968" y="3816"/>
                  </a:lnTo>
                  <a:lnTo>
                    <a:pt x="1964" y="3805"/>
                  </a:lnTo>
                  <a:lnTo>
                    <a:pt x="1959" y="3792"/>
                  </a:lnTo>
                  <a:lnTo>
                    <a:pt x="1953" y="3780"/>
                  </a:lnTo>
                  <a:lnTo>
                    <a:pt x="1943" y="3769"/>
                  </a:lnTo>
                  <a:lnTo>
                    <a:pt x="1940" y="3762"/>
                  </a:lnTo>
                  <a:lnTo>
                    <a:pt x="1938" y="3756"/>
                  </a:lnTo>
                  <a:lnTo>
                    <a:pt x="1935" y="3754"/>
                  </a:lnTo>
                  <a:lnTo>
                    <a:pt x="1929" y="3750"/>
                  </a:lnTo>
                  <a:lnTo>
                    <a:pt x="1920" y="3742"/>
                  </a:lnTo>
                  <a:lnTo>
                    <a:pt x="1908" y="3733"/>
                  </a:lnTo>
                  <a:lnTo>
                    <a:pt x="1899" y="3726"/>
                  </a:lnTo>
                  <a:lnTo>
                    <a:pt x="1893" y="3718"/>
                  </a:lnTo>
                  <a:lnTo>
                    <a:pt x="1890" y="3711"/>
                  </a:lnTo>
                  <a:lnTo>
                    <a:pt x="1883" y="3706"/>
                  </a:lnTo>
                  <a:lnTo>
                    <a:pt x="1880" y="3697"/>
                  </a:lnTo>
                  <a:lnTo>
                    <a:pt x="1877" y="3691"/>
                  </a:lnTo>
                  <a:lnTo>
                    <a:pt x="1869" y="3684"/>
                  </a:lnTo>
                  <a:lnTo>
                    <a:pt x="1868" y="3673"/>
                  </a:lnTo>
                  <a:lnTo>
                    <a:pt x="1866" y="3663"/>
                  </a:lnTo>
                  <a:lnTo>
                    <a:pt x="1859" y="3652"/>
                  </a:lnTo>
                  <a:lnTo>
                    <a:pt x="1857" y="3645"/>
                  </a:lnTo>
                  <a:lnTo>
                    <a:pt x="1862" y="3639"/>
                  </a:lnTo>
                  <a:lnTo>
                    <a:pt x="1859" y="3631"/>
                  </a:lnTo>
                  <a:lnTo>
                    <a:pt x="1853" y="3627"/>
                  </a:lnTo>
                  <a:lnTo>
                    <a:pt x="1850" y="3622"/>
                  </a:lnTo>
                  <a:lnTo>
                    <a:pt x="1850" y="3613"/>
                  </a:lnTo>
                  <a:lnTo>
                    <a:pt x="1851" y="3607"/>
                  </a:lnTo>
                  <a:lnTo>
                    <a:pt x="1845" y="3601"/>
                  </a:lnTo>
                  <a:lnTo>
                    <a:pt x="1844" y="3594"/>
                  </a:lnTo>
                  <a:lnTo>
                    <a:pt x="1844" y="3589"/>
                  </a:lnTo>
                  <a:lnTo>
                    <a:pt x="1847" y="3585"/>
                  </a:lnTo>
                  <a:lnTo>
                    <a:pt x="1844" y="3579"/>
                  </a:lnTo>
                  <a:lnTo>
                    <a:pt x="1842" y="3573"/>
                  </a:lnTo>
                  <a:lnTo>
                    <a:pt x="1842" y="3565"/>
                  </a:lnTo>
                  <a:lnTo>
                    <a:pt x="1842" y="3556"/>
                  </a:lnTo>
                  <a:lnTo>
                    <a:pt x="1841" y="3549"/>
                  </a:lnTo>
                  <a:lnTo>
                    <a:pt x="1839" y="3540"/>
                  </a:lnTo>
                  <a:lnTo>
                    <a:pt x="1835" y="3534"/>
                  </a:lnTo>
                  <a:lnTo>
                    <a:pt x="1832" y="3528"/>
                  </a:lnTo>
                  <a:lnTo>
                    <a:pt x="1829" y="3522"/>
                  </a:lnTo>
                  <a:lnTo>
                    <a:pt x="1829" y="3516"/>
                  </a:lnTo>
                  <a:lnTo>
                    <a:pt x="1823" y="3508"/>
                  </a:lnTo>
                  <a:lnTo>
                    <a:pt x="1823" y="3501"/>
                  </a:lnTo>
                  <a:lnTo>
                    <a:pt x="1823" y="3490"/>
                  </a:lnTo>
                  <a:lnTo>
                    <a:pt x="1826" y="3483"/>
                  </a:lnTo>
                  <a:lnTo>
                    <a:pt x="1824" y="3474"/>
                  </a:lnTo>
                  <a:lnTo>
                    <a:pt x="1823" y="3466"/>
                  </a:lnTo>
                  <a:lnTo>
                    <a:pt x="1820" y="3460"/>
                  </a:lnTo>
                  <a:lnTo>
                    <a:pt x="1824" y="3454"/>
                  </a:lnTo>
                  <a:lnTo>
                    <a:pt x="1823" y="3448"/>
                  </a:lnTo>
                  <a:lnTo>
                    <a:pt x="1820" y="3442"/>
                  </a:lnTo>
                  <a:lnTo>
                    <a:pt x="1818" y="3436"/>
                  </a:lnTo>
                  <a:lnTo>
                    <a:pt x="1818" y="3430"/>
                  </a:lnTo>
                  <a:lnTo>
                    <a:pt x="1824" y="3432"/>
                  </a:lnTo>
                  <a:lnTo>
                    <a:pt x="1827" y="3427"/>
                  </a:lnTo>
                  <a:lnTo>
                    <a:pt x="1826" y="3420"/>
                  </a:lnTo>
                  <a:lnTo>
                    <a:pt x="1824" y="3412"/>
                  </a:lnTo>
                  <a:lnTo>
                    <a:pt x="1821" y="3403"/>
                  </a:lnTo>
                  <a:lnTo>
                    <a:pt x="1815" y="3396"/>
                  </a:lnTo>
                  <a:lnTo>
                    <a:pt x="1809" y="3387"/>
                  </a:lnTo>
                  <a:lnTo>
                    <a:pt x="1805" y="3381"/>
                  </a:lnTo>
                  <a:lnTo>
                    <a:pt x="1799" y="3373"/>
                  </a:lnTo>
                  <a:lnTo>
                    <a:pt x="1793" y="3367"/>
                  </a:lnTo>
                  <a:lnTo>
                    <a:pt x="1791" y="3358"/>
                  </a:lnTo>
                  <a:lnTo>
                    <a:pt x="1785" y="3351"/>
                  </a:lnTo>
                  <a:lnTo>
                    <a:pt x="1779" y="3340"/>
                  </a:lnTo>
                  <a:lnTo>
                    <a:pt x="1772" y="3333"/>
                  </a:lnTo>
                  <a:lnTo>
                    <a:pt x="1766" y="3322"/>
                  </a:lnTo>
                  <a:lnTo>
                    <a:pt x="1761" y="3313"/>
                  </a:lnTo>
                  <a:lnTo>
                    <a:pt x="1758" y="3303"/>
                  </a:lnTo>
                  <a:lnTo>
                    <a:pt x="1752" y="3294"/>
                  </a:lnTo>
                  <a:lnTo>
                    <a:pt x="1751" y="3282"/>
                  </a:lnTo>
                  <a:lnTo>
                    <a:pt x="1748" y="3274"/>
                  </a:lnTo>
                  <a:lnTo>
                    <a:pt x="1742" y="3268"/>
                  </a:lnTo>
                  <a:lnTo>
                    <a:pt x="1737" y="3262"/>
                  </a:lnTo>
                  <a:lnTo>
                    <a:pt x="1734" y="3255"/>
                  </a:lnTo>
                  <a:lnTo>
                    <a:pt x="1728" y="3246"/>
                  </a:lnTo>
                  <a:lnTo>
                    <a:pt x="1724" y="3234"/>
                  </a:lnTo>
                  <a:lnTo>
                    <a:pt x="1719" y="3225"/>
                  </a:lnTo>
                  <a:lnTo>
                    <a:pt x="1713" y="3214"/>
                  </a:lnTo>
                  <a:lnTo>
                    <a:pt x="1706" y="3204"/>
                  </a:lnTo>
                  <a:lnTo>
                    <a:pt x="1700" y="3193"/>
                  </a:lnTo>
                  <a:lnTo>
                    <a:pt x="1695" y="3187"/>
                  </a:lnTo>
                  <a:lnTo>
                    <a:pt x="1686" y="3186"/>
                  </a:lnTo>
                  <a:lnTo>
                    <a:pt x="1682" y="3180"/>
                  </a:lnTo>
                  <a:lnTo>
                    <a:pt x="1680" y="3171"/>
                  </a:lnTo>
                  <a:lnTo>
                    <a:pt x="1676" y="3163"/>
                  </a:lnTo>
                  <a:lnTo>
                    <a:pt x="1671" y="3157"/>
                  </a:lnTo>
                  <a:lnTo>
                    <a:pt x="1667" y="3150"/>
                  </a:lnTo>
                  <a:lnTo>
                    <a:pt x="1665" y="3141"/>
                  </a:lnTo>
                  <a:lnTo>
                    <a:pt x="1665" y="3132"/>
                  </a:lnTo>
                  <a:lnTo>
                    <a:pt x="1667" y="3120"/>
                  </a:lnTo>
                  <a:lnTo>
                    <a:pt x="1668" y="3108"/>
                  </a:lnTo>
                  <a:lnTo>
                    <a:pt x="1670" y="3096"/>
                  </a:lnTo>
                  <a:lnTo>
                    <a:pt x="1670" y="3087"/>
                  </a:lnTo>
                  <a:lnTo>
                    <a:pt x="1671" y="3078"/>
                  </a:lnTo>
                  <a:lnTo>
                    <a:pt x="1671" y="3066"/>
                  </a:lnTo>
                  <a:lnTo>
                    <a:pt x="1670" y="3052"/>
                  </a:lnTo>
                  <a:lnTo>
                    <a:pt x="1670" y="3042"/>
                  </a:lnTo>
                  <a:lnTo>
                    <a:pt x="1670" y="3034"/>
                  </a:lnTo>
                  <a:lnTo>
                    <a:pt x="1665" y="3030"/>
                  </a:lnTo>
                  <a:lnTo>
                    <a:pt x="1668" y="3024"/>
                  </a:lnTo>
                  <a:lnTo>
                    <a:pt x="1676" y="3022"/>
                  </a:lnTo>
                  <a:lnTo>
                    <a:pt x="1682" y="3015"/>
                  </a:lnTo>
                  <a:lnTo>
                    <a:pt x="1685" y="3004"/>
                  </a:lnTo>
                  <a:lnTo>
                    <a:pt x="1688" y="2992"/>
                  </a:lnTo>
                  <a:lnTo>
                    <a:pt x="1691" y="2979"/>
                  </a:lnTo>
                  <a:lnTo>
                    <a:pt x="1695" y="2968"/>
                  </a:lnTo>
                  <a:lnTo>
                    <a:pt x="1700" y="2958"/>
                  </a:lnTo>
                  <a:lnTo>
                    <a:pt x="1700" y="2949"/>
                  </a:lnTo>
                  <a:lnTo>
                    <a:pt x="1701" y="2941"/>
                  </a:lnTo>
                  <a:lnTo>
                    <a:pt x="1701" y="2934"/>
                  </a:lnTo>
                  <a:lnTo>
                    <a:pt x="1701" y="2923"/>
                  </a:lnTo>
                  <a:lnTo>
                    <a:pt x="1704" y="2919"/>
                  </a:lnTo>
                  <a:lnTo>
                    <a:pt x="1712" y="2914"/>
                  </a:lnTo>
                  <a:lnTo>
                    <a:pt x="1713" y="2904"/>
                  </a:lnTo>
                  <a:lnTo>
                    <a:pt x="1712" y="2895"/>
                  </a:lnTo>
                  <a:lnTo>
                    <a:pt x="1713" y="2890"/>
                  </a:lnTo>
                  <a:lnTo>
                    <a:pt x="1719" y="2883"/>
                  </a:lnTo>
                  <a:lnTo>
                    <a:pt x="1727" y="2874"/>
                  </a:lnTo>
                  <a:lnTo>
                    <a:pt x="1734" y="2868"/>
                  </a:lnTo>
                  <a:lnTo>
                    <a:pt x="1736" y="2862"/>
                  </a:lnTo>
                  <a:lnTo>
                    <a:pt x="1734" y="2856"/>
                  </a:lnTo>
                  <a:lnTo>
                    <a:pt x="1740" y="2851"/>
                  </a:lnTo>
                  <a:lnTo>
                    <a:pt x="1749" y="2845"/>
                  </a:lnTo>
                  <a:lnTo>
                    <a:pt x="1760" y="2841"/>
                  </a:lnTo>
                  <a:lnTo>
                    <a:pt x="1764" y="2836"/>
                  </a:lnTo>
                  <a:lnTo>
                    <a:pt x="1767" y="2829"/>
                  </a:lnTo>
                  <a:lnTo>
                    <a:pt x="1773" y="2821"/>
                  </a:lnTo>
                  <a:lnTo>
                    <a:pt x="1776" y="2814"/>
                  </a:lnTo>
                  <a:lnTo>
                    <a:pt x="1782" y="2805"/>
                  </a:lnTo>
                  <a:lnTo>
                    <a:pt x="1782" y="2793"/>
                  </a:lnTo>
                  <a:lnTo>
                    <a:pt x="1782" y="2784"/>
                  </a:lnTo>
                  <a:lnTo>
                    <a:pt x="1784" y="2773"/>
                  </a:lnTo>
                  <a:lnTo>
                    <a:pt x="1785" y="2767"/>
                  </a:lnTo>
                  <a:lnTo>
                    <a:pt x="1785" y="2757"/>
                  </a:lnTo>
                  <a:lnTo>
                    <a:pt x="1784" y="2751"/>
                  </a:lnTo>
                  <a:lnTo>
                    <a:pt x="1779" y="2743"/>
                  </a:lnTo>
                  <a:lnTo>
                    <a:pt x="1784" y="2733"/>
                  </a:lnTo>
                  <a:lnTo>
                    <a:pt x="1776" y="2727"/>
                  </a:lnTo>
                  <a:lnTo>
                    <a:pt x="1769" y="2721"/>
                  </a:lnTo>
                  <a:lnTo>
                    <a:pt x="1767" y="2710"/>
                  </a:lnTo>
                  <a:lnTo>
                    <a:pt x="1763" y="2704"/>
                  </a:lnTo>
                  <a:lnTo>
                    <a:pt x="1757" y="2697"/>
                  </a:lnTo>
                  <a:lnTo>
                    <a:pt x="1757" y="2689"/>
                  </a:lnTo>
                  <a:lnTo>
                    <a:pt x="1752" y="2683"/>
                  </a:lnTo>
                  <a:lnTo>
                    <a:pt x="1751" y="2676"/>
                  </a:lnTo>
                  <a:lnTo>
                    <a:pt x="1751" y="2667"/>
                  </a:lnTo>
                  <a:lnTo>
                    <a:pt x="1748" y="2659"/>
                  </a:lnTo>
                  <a:lnTo>
                    <a:pt x="1743" y="2652"/>
                  </a:lnTo>
                  <a:lnTo>
                    <a:pt x="1737" y="2647"/>
                  </a:lnTo>
                  <a:lnTo>
                    <a:pt x="1739" y="2640"/>
                  </a:lnTo>
                  <a:lnTo>
                    <a:pt x="1745" y="2632"/>
                  </a:lnTo>
                  <a:lnTo>
                    <a:pt x="1751" y="2628"/>
                  </a:lnTo>
                  <a:lnTo>
                    <a:pt x="1758" y="2623"/>
                  </a:lnTo>
                  <a:lnTo>
                    <a:pt x="1761" y="2616"/>
                  </a:lnTo>
                  <a:lnTo>
                    <a:pt x="1760" y="2610"/>
                  </a:lnTo>
                  <a:lnTo>
                    <a:pt x="1761" y="2605"/>
                  </a:lnTo>
                  <a:lnTo>
                    <a:pt x="1758" y="2599"/>
                  </a:lnTo>
                  <a:lnTo>
                    <a:pt x="1754" y="2592"/>
                  </a:lnTo>
                  <a:lnTo>
                    <a:pt x="1752" y="2586"/>
                  </a:lnTo>
                  <a:lnTo>
                    <a:pt x="1749" y="2578"/>
                  </a:lnTo>
                  <a:lnTo>
                    <a:pt x="1745" y="2569"/>
                  </a:lnTo>
                  <a:lnTo>
                    <a:pt x="1740" y="2560"/>
                  </a:lnTo>
                  <a:lnTo>
                    <a:pt x="1736" y="2548"/>
                  </a:lnTo>
                  <a:lnTo>
                    <a:pt x="1731" y="2539"/>
                  </a:lnTo>
                  <a:lnTo>
                    <a:pt x="1730" y="2533"/>
                  </a:lnTo>
                  <a:lnTo>
                    <a:pt x="1727" y="2518"/>
                  </a:lnTo>
                  <a:lnTo>
                    <a:pt x="1719" y="2514"/>
                  </a:lnTo>
                  <a:lnTo>
                    <a:pt x="1713" y="2508"/>
                  </a:lnTo>
                  <a:lnTo>
                    <a:pt x="1710" y="2499"/>
                  </a:lnTo>
                  <a:lnTo>
                    <a:pt x="1706" y="2491"/>
                  </a:lnTo>
                  <a:lnTo>
                    <a:pt x="1701" y="2482"/>
                  </a:lnTo>
                  <a:lnTo>
                    <a:pt x="1698" y="2475"/>
                  </a:lnTo>
                  <a:lnTo>
                    <a:pt x="1703" y="2472"/>
                  </a:lnTo>
                  <a:lnTo>
                    <a:pt x="1710" y="2469"/>
                  </a:lnTo>
                  <a:lnTo>
                    <a:pt x="1704" y="2464"/>
                  </a:lnTo>
                  <a:lnTo>
                    <a:pt x="1700" y="2461"/>
                  </a:lnTo>
                  <a:lnTo>
                    <a:pt x="1695" y="2455"/>
                  </a:lnTo>
                  <a:lnTo>
                    <a:pt x="1692" y="2449"/>
                  </a:lnTo>
                  <a:lnTo>
                    <a:pt x="1692" y="2443"/>
                  </a:lnTo>
                  <a:lnTo>
                    <a:pt x="1694" y="2436"/>
                  </a:lnTo>
                  <a:lnTo>
                    <a:pt x="1691" y="2427"/>
                  </a:lnTo>
                  <a:lnTo>
                    <a:pt x="1686" y="2416"/>
                  </a:lnTo>
                  <a:lnTo>
                    <a:pt x="1680" y="2410"/>
                  </a:lnTo>
                  <a:lnTo>
                    <a:pt x="1674" y="2401"/>
                  </a:lnTo>
                  <a:lnTo>
                    <a:pt x="1670" y="2394"/>
                  </a:lnTo>
                  <a:lnTo>
                    <a:pt x="1670" y="2385"/>
                  </a:lnTo>
                  <a:lnTo>
                    <a:pt x="1662" y="2377"/>
                  </a:lnTo>
                  <a:lnTo>
                    <a:pt x="1653" y="2370"/>
                  </a:lnTo>
                  <a:lnTo>
                    <a:pt x="1646" y="2364"/>
                  </a:lnTo>
                  <a:lnTo>
                    <a:pt x="1646" y="2358"/>
                  </a:lnTo>
                  <a:lnTo>
                    <a:pt x="1637" y="2355"/>
                  </a:lnTo>
                  <a:lnTo>
                    <a:pt x="1631" y="2347"/>
                  </a:lnTo>
                  <a:lnTo>
                    <a:pt x="1625" y="2344"/>
                  </a:lnTo>
                  <a:lnTo>
                    <a:pt x="1623" y="2337"/>
                  </a:lnTo>
                  <a:lnTo>
                    <a:pt x="1617" y="2329"/>
                  </a:lnTo>
                  <a:lnTo>
                    <a:pt x="1607" y="2322"/>
                  </a:lnTo>
                  <a:lnTo>
                    <a:pt x="1602" y="2313"/>
                  </a:lnTo>
                  <a:lnTo>
                    <a:pt x="1595" y="2304"/>
                  </a:lnTo>
                  <a:lnTo>
                    <a:pt x="1583" y="2293"/>
                  </a:lnTo>
                  <a:lnTo>
                    <a:pt x="1572" y="2286"/>
                  </a:lnTo>
                  <a:lnTo>
                    <a:pt x="1562" y="2275"/>
                  </a:lnTo>
                  <a:lnTo>
                    <a:pt x="1551" y="2268"/>
                  </a:lnTo>
                  <a:lnTo>
                    <a:pt x="1545" y="2257"/>
                  </a:lnTo>
                  <a:lnTo>
                    <a:pt x="1542" y="2250"/>
                  </a:lnTo>
                  <a:lnTo>
                    <a:pt x="1536" y="2245"/>
                  </a:lnTo>
                  <a:lnTo>
                    <a:pt x="1530" y="2239"/>
                  </a:lnTo>
                  <a:lnTo>
                    <a:pt x="1526" y="2232"/>
                  </a:lnTo>
                  <a:lnTo>
                    <a:pt x="1524" y="2221"/>
                  </a:lnTo>
                  <a:lnTo>
                    <a:pt x="1521" y="2217"/>
                  </a:lnTo>
                  <a:lnTo>
                    <a:pt x="1515" y="2209"/>
                  </a:lnTo>
                  <a:lnTo>
                    <a:pt x="1512" y="2199"/>
                  </a:lnTo>
                  <a:lnTo>
                    <a:pt x="1509" y="2190"/>
                  </a:lnTo>
                  <a:lnTo>
                    <a:pt x="1506" y="2184"/>
                  </a:lnTo>
                  <a:lnTo>
                    <a:pt x="1500" y="2176"/>
                  </a:lnTo>
                  <a:lnTo>
                    <a:pt x="1496" y="2169"/>
                  </a:lnTo>
                  <a:lnTo>
                    <a:pt x="1494" y="2161"/>
                  </a:lnTo>
                  <a:lnTo>
                    <a:pt x="1499" y="2163"/>
                  </a:lnTo>
                  <a:lnTo>
                    <a:pt x="1506" y="2166"/>
                  </a:lnTo>
                  <a:lnTo>
                    <a:pt x="1514" y="2161"/>
                  </a:lnTo>
                  <a:lnTo>
                    <a:pt x="1518" y="2154"/>
                  </a:lnTo>
                  <a:lnTo>
                    <a:pt x="1524" y="2148"/>
                  </a:lnTo>
                  <a:lnTo>
                    <a:pt x="1527" y="2140"/>
                  </a:lnTo>
                  <a:lnTo>
                    <a:pt x="1529" y="2130"/>
                  </a:lnTo>
                  <a:lnTo>
                    <a:pt x="1529" y="2122"/>
                  </a:lnTo>
                  <a:lnTo>
                    <a:pt x="1529" y="2116"/>
                  </a:lnTo>
                  <a:lnTo>
                    <a:pt x="1529" y="2112"/>
                  </a:lnTo>
                  <a:lnTo>
                    <a:pt x="1529" y="2106"/>
                  </a:lnTo>
                  <a:lnTo>
                    <a:pt x="1532" y="2100"/>
                  </a:lnTo>
                  <a:lnTo>
                    <a:pt x="1530" y="2095"/>
                  </a:lnTo>
                  <a:lnTo>
                    <a:pt x="1535" y="2091"/>
                  </a:lnTo>
                  <a:lnTo>
                    <a:pt x="1544" y="2086"/>
                  </a:lnTo>
                  <a:lnTo>
                    <a:pt x="1545" y="2082"/>
                  </a:lnTo>
                  <a:lnTo>
                    <a:pt x="1542" y="2074"/>
                  </a:lnTo>
                  <a:lnTo>
                    <a:pt x="1544" y="2067"/>
                  </a:lnTo>
                  <a:lnTo>
                    <a:pt x="1539" y="2064"/>
                  </a:lnTo>
                  <a:lnTo>
                    <a:pt x="1533" y="2064"/>
                  </a:lnTo>
                  <a:lnTo>
                    <a:pt x="1530" y="2056"/>
                  </a:lnTo>
                  <a:lnTo>
                    <a:pt x="1535" y="2050"/>
                  </a:lnTo>
                  <a:lnTo>
                    <a:pt x="1541" y="2046"/>
                  </a:lnTo>
                  <a:lnTo>
                    <a:pt x="1545" y="2038"/>
                  </a:lnTo>
                  <a:lnTo>
                    <a:pt x="1545" y="2031"/>
                  </a:lnTo>
                  <a:lnTo>
                    <a:pt x="1554" y="2023"/>
                  </a:lnTo>
                  <a:lnTo>
                    <a:pt x="1556" y="2017"/>
                  </a:lnTo>
                  <a:lnTo>
                    <a:pt x="1554" y="2013"/>
                  </a:lnTo>
                  <a:lnTo>
                    <a:pt x="1556" y="2005"/>
                  </a:lnTo>
                  <a:lnTo>
                    <a:pt x="1556" y="1996"/>
                  </a:lnTo>
                  <a:lnTo>
                    <a:pt x="1557" y="1989"/>
                  </a:lnTo>
                  <a:lnTo>
                    <a:pt x="1557" y="1981"/>
                  </a:lnTo>
                  <a:lnTo>
                    <a:pt x="1559" y="1972"/>
                  </a:lnTo>
                  <a:lnTo>
                    <a:pt x="1562" y="1962"/>
                  </a:lnTo>
                  <a:lnTo>
                    <a:pt x="1563" y="1950"/>
                  </a:lnTo>
                  <a:lnTo>
                    <a:pt x="1562" y="1941"/>
                  </a:lnTo>
                  <a:lnTo>
                    <a:pt x="1556" y="1935"/>
                  </a:lnTo>
                  <a:lnTo>
                    <a:pt x="1551" y="1927"/>
                  </a:lnTo>
                  <a:lnTo>
                    <a:pt x="1547" y="1917"/>
                  </a:lnTo>
                  <a:lnTo>
                    <a:pt x="1542" y="1909"/>
                  </a:lnTo>
                  <a:lnTo>
                    <a:pt x="1547" y="1902"/>
                  </a:lnTo>
                  <a:lnTo>
                    <a:pt x="1541" y="1897"/>
                  </a:lnTo>
                  <a:lnTo>
                    <a:pt x="1533" y="1902"/>
                  </a:lnTo>
                  <a:lnTo>
                    <a:pt x="1524" y="1897"/>
                  </a:lnTo>
                  <a:lnTo>
                    <a:pt x="1517" y="1894"/>
                  </a:lnTo>
                  <a:lnTo>
                    <a:pt x="1511" y="1891"/>
                  </a:lnTo>
                  <a:lnTo>
                    <a:pt x="1509" y="1887"/>
                  </a:lnTo>
                  <a:lnTo>
                    <a:pt x="1508" y="1876"/>
                  </a:lnTo>
                  <a:lnTo>
                    <a:pt x="1505" y="1866"/>
                  </a:lnTo>
                  <a:lnTo>
                    <a:pt x="1496" y="1869"/>
                  </a:lnTo>
                  <a:lnTo>
                    <a:pt x="1491" y="1869"/>
                  </a:lnTo>
                  <a:lnTo>
                    <a:pt x="1484" y="1867"/>
                  </a:lnTo>
                  <a:lnTo>
                    <a:pt x="1481" y="1863"/>
                  </a:lnTo>
                  <a:lnTo>
                    <a:pt x="1482" y="1857"/>
                  </a:lnTo>
                  <a:lnTo>
                    <a:pt x="1475" y="1858"/>
                  </a:lnTo>
                  <a:lnTo>
                    <a:pt x="1472" y="1869"/>
                  </a:lnTo>
                  <a:lnTo>
                    <a:pt x="1464" y="1869"/>
                  </a:lnTo>
                  <a:lnTo>
                    <a:pt x="1449" y="1869"/>
                  </a:lnTo>
                  <a:lnTo>
                    <a:pt x="1436" y="1869"/>
                  </a:lnTo>
                  <a:lnTo>
                    <a:pt x="1428" y="1867"/>
                  </a:lnTo>
                  <a:lnTo>
                    <a:pt x="1422" y="1867"/>
                  </a:lnTo>
                  <a:lnTo>
                    <a:pt x="1415" y="1876"/>
                  </a:lnTo>
                  <a:lnTo>
                    <a:pt x="1406" y="1876"/>
                  </a:lnTo>
                  <a:lnTo>
                    <a:pt x="1395" y="1878"/>
                  </a:lnTo>
                  <a:lnTo>
                    <a:pt x="1383" y="1879"/>
                  </a:lnTo>
                  <a:lnTo>
                    <a:pt x="1370" y="1879"/>
                  </a:lnTo>
                  <a:lnTo>
                    <a:pt x="1356" y="1882"/>
                  </a:lnTo>
                  <a:lnTo>
                    <a:pt x="1346" y="1882"/>
                  </a:lnTo>
                  <a:lnTo>
                    <a:pt x="1338" y="1879"/>
                  </a:lnTo>
                  <a:lnTo>
                    <a:pt x="1329" y="1872"/>
                  </a:lnTo>
                  <a:lnTo>
                    <a:pt x="1319" y="1864"/>
                  </a:lnTo>
                  <a:lnTo>
                    <a:pt x="1313" y="1855"/>
                  </a:lnTo>
                  <a:lnTo>
                    <a:pt x="1308" y="1843"/>
                  </a:lnTo>
                  <a:lnTo>
                    <a:pt x="1305" y="1831"/>
                  </a:lnTo>
                  <a:lnTo>
                    <a:pt x="1302" y="1821"/>
                  </a:lnTo>
                  <a:lnTo>
                    <a:pt x="1296" y="1815"/>
                  </a:lnTo>
                  <a:lnTo>
                    <a:pt x="1293" y="1809"/>
                  </a:lnTo>
                  <a:lnTo>
                    <a:pt x="1289" y="1798"/>
                  </a:lnTo>
                  <a:lnTo>
                    <a:pt x="1280" y="1788"/>
                  </a:lnTo>
                  <a:lnTo>
                    <a:pt x="1274" y="1779"/>
                  </a:lnTo>
                  <a:lnTo>
                    <a:pt x="1262" y="1770"/>
                  </a:lnTo>
                  <a:lnTo>
                    <a:pt x="1251" y="1765"/>
                  </a:lnTo>
                  <a:lnTo>
                    <a:pt x="1238" y="1761"/>
                  </a:lnTo>
                  <a:lnTo>
                    <a:pt x="1223" y="1759"/>
                  </a:lnTo>
                  <a:lnTo>
                    <a:pt x="1209" y="1761"/>
                  </a:lnTo>
                  <a:lnTo>
                    <a:pt x="1194" y="1761"/>
                  </a:lnTo>
                  <a:lnTo>
                    <a:pt x="1176" y="1762"/>
                  </a:lnTo>
                  <a:lnTo>
                    <a:pt x="1161" y="1762"/>
                  </a:lnTo>
                  <a:lnTo>
                    <a:pt x="1142" y="1765"/>
                  </a:lnTo>
                  <a:lnTo>
                    <a:pt x="1119" y="1767"/>
                  </a:lnTo>
                  <a:lnTo>
                    <a:pt x="1101" y="1768"/>
                  </a:lnTo>
                  <a:lnTo>
                    <a:pt x="1088" y="1771"/>
                  </a:lnTo>
                  <a:lnTo>
                    <a:pt x="1074" y="1774"/>
                  </a:lnTo>
                  <a:lnTo>
                    <a:pt x="1064" y="1779"/>
                  </a:lnTo>
                  <a:lnTo>
                    <a:pt x="1056" y="1791"/>
                  </a:lnTo>
                  <a:lnTo>
                    <a:pt x="1053" y="1798"/>
                  </a:lnTo>
                  <a:lnTo>
                    <a:pt x="1046" y="1798"/>
                  </a:lnTo>
                  <a:lnTo>
                    <a:pt x="1034" y="1797"/>
                  </a:lnTo>
                  <a:lnTo>
                    <a:pt x="1017" y="1797"/>
                  </a:lnTo>
                  <a:lnTo>
                    <a:pt x="1008" y="1800"/>
                  </a:lnTo>
                  <a:lnTo>
                    <a:pt x="995" y="1807"/>
                  </a:lnTo>
                  <a:lnTo>
                    <a:pt x="984" y="1812"/>
                  </a:lnTo>
                  <a:lnTo>
                    <a:pt x="977" y="1815"/>
                  </a:lnTo>
                  <a:lnTo>
                    <a:pt x="969" y="1821"/>
                  </a:lnTo>
                  <a:lnTo>
                    <a:pt x="962" y="1822"/>
                  </a:lnTo>
                  <a:lnTo>
                    <a:pt x="954" y="1828"/>
                  </a:lnTo>
                  <a:lnTo>
                    <a:pt x="939" y="1830"/>
                  </a:lnTo>
                  <a:lnTo>
                    <a:pt x="929" y="1836"/>
                  </a:lnTo>
                  <a:lnTo>
                    <a:pt x="917" y="1837"/>
                  </a:lnTo>
                  <a:lnTo>
                    <a:pt x="906" y="1839"/>
                  </a:lnTo>
                  <a:lnTo>
                    <a:pt x="894" y="1849"/>
                  </a:lnTo>
                  <a:lnTo>
                    <a:pt x="884" y="1855"/>
                  </a:lnTo>
                  <a:lnTo>
                    <a:pt x="878" y="1855"/>
                  </a:lnTo>
                  <a:lnTo>
                    <a:pt x="869" y="1848"/>
                  </a:lnTo>
                  <a:lnTo>
                    <a:pt x="860" y="1845"/>
                  </a:lnTo>
                  <a:lnTo>
                    <a:pt x="846" y="1840"/>
                  </a:lnTo>
                  <a:lnTo>
                    <a:pt x="831" y="1839"/>
                  </a:lnTo>
                  <a:lnTo>
                    <a:pt x="818" y="1836"/>
                  </a:lnTo>
                  <a:lnTo>
                    <a:pt x="803" y="1833"/>
                  </a:lnTo>
                  <a:lnTo>
                    <a:pt x="783" y="1828"/>
                  </a:lnTo>
                  <a:lnTo>
                    <a:pt x="768" y="1827"/>
                  </a:lnTo>
                  <a:lnTo>
                    <a:pt x="753" y="1828"/>
                  </a:lnTo>
                  <a:lnTo>
                    <a:pt x="737" y="1830"/>
                  </a:lnTo>
                  <a:lnTo>
                    <a:pt x="723" y="1831"/>
                  </a:lnTo>
                  <a:lnTo>
                    <a:pt x="710" y="1834"/>
                  </a:lnTo>
                  <a:lnTo>
                    <a:pt x="696" y="1834"/>
                  </a:lnTo>
                  <a:lnTo>
                    <a:pt x="683" y="1836"/>
                  </a:lnTo>
                  <a:lnTo>
                    <a:pt x="671" y="1839"/>
                  </a:lnTo>
                  <a:lnTo>
                    <a:pt x="656" y="1840"/>
                  </a:lnTo>
                  <a:lnTo>
                    <a:pt x="641" y="1846"/>
                  </a:lnTo>
                  <a:lnTo>
                    <a:pt x="626" y="1854"/>
                  </a:lnTo>
                  <a:lnTo>
                    <a:pt x="614" y="1858"/>
                  </a:lnTo>
                  <a:lnTo>
                    <a:pt x="603" y="1861"/>
                  </a:lnTo>
                  <a:lnTo>
                    <a:pt x="594" y="1867"/>
                  </a:lnTo>
                  <a:lnTo>
                    <a:pt x="585" y="1869"/>
                  </a:lnTo>
                  <a:lnTo>
                    <a:pt x="575" y="1878"/>
                  </a:lnTo>
                  <a:lnTo>
                    <a:pt x="569" y="1876"/>
                  </a:lnTo>
                  <a:lnTo>
                    <a:pt x="555" y="1878"/>
                  </a:lnTo>
                  <a:lnTo>
                    <a:pt x="543" y="1869"/>
                  </a:lnTo>
                  <a:lnTo>
                    <a:pt x="530" y="1864"/>
                  </a:lnTo>
                  <a:lnTo>
                    <a:pt x="516" y="1857"/>
                  </a:lnTo>
                  <a:lnTo>
                    <a:pt x="501" y="1849"/>
                  </a:lnTo>
                  <a:lnTo>
                    <a:pt x="485" y="1843"/>
                  </a:lnTo>
                  <a:lnTo>
                    <a:pt x="474" y="1834"/>
                  </a:lnTo>
                  <a:lnTo>
                    <a:pt x="464" y="1827"/>
                  </a:lnTo>
                  <a:lnTo>
                    <a:pt x="456" y="1818"/>
                  </a:lnTo>
                  <a:lnTo>
                    <a:pt x="449" y="1812"/>
                  </a:lnTo>
                  <a:lnTo>
                    <a:pt x="443" y="1807"/>
                  </a:lnTo>
                  <a:lnTo>
                    <a:pt x="434" y="1800"/>
                  </a:lnTo>
                  <a:lnTo>
                    <a:pt x="425" y="1791"/>
                  </a:lnTo>
                  <a:lnTo>
                    <a:pt x="416" y="1782"/>
                  </a:lnTo>
                  <a:lnTo>
                    <a:pt x="408" y="1776"/>
                  </a:lnTo>
                  <a:lnTo>
                    <a:pt x="398" y="1773"/>
                  </a:lnTo>
                  <a:lnTo>
                    <a:pt x="389" y="1770"/>
                  </a:lnTo>
                  <a:lnTo>
                    <a:pt x="383" y="1767"/>
                  </a:lnTo>
                  <a:lnTo>
                    <a:pt x="383" y="1758"/>
                  </a:lnTo>
                  <a:lnTo>
                    <a:pt x="374" y="1752"/>
                  </a:lnTo>
                  <a:lnTo>
                    <a:pt x="362" y="1749"/>
                  </a:lnTo>
                  <a:lnTo>
                    <a:pt x="350" y="1746"/>
                  </a:lnTo>
                  <a:lnTo>
                    <a:pt x="348" y="1738"/>
                  </a:lnTo>
                  <a:lnTo>
                    <a:pt x="344" y="1729"/>
                  </a:lnTo>
                  <a:lnTo>
                    <a:pt x="335" y="1723"/>
                  </a:lnTo>
                  <a:lnTo>
                    <a:pt x="324" y="1719"/>
                  </a:lnTo>
                  <a:lnTo>
                    <a:pt x="312" y="1714"/>
                  </a:lnTo>
                  <a:lnTo>
                    <a:pt x="300" y="1708"/>
                  </a:lnTo>
                  <a:lnTo>
                    <a:pt x="288" y="1705"/>
                  </a:lnTo>
                  <a:lnTo>
                    <a:pt x="279" y="1699"/>
                  </a:lnTo>
                  <a:lnTo>
                    <a:pt x="269" y="1696"/>
                  </a:lnTo>
                  <a:lnTo>
                    <a:pt x="264" y="1695"/>
                  </a:lnTo>
                  <a:lnTo>
                    <a:pt x="270" y="1692"/>
                  </a:lnTo>
                  <a:lnTo>
                    <a:pt x="276" y="1689"/>
                  </a:lnTo>
                  <a:lnTo>
                    <a:pt x="269" y="1683"/>
                  </a:lnTo>
                  <a:lnTo>
                    <a:pt x="263" y="1677"/>
                  </a:lnTo>
                  <a:lnTo>
                    <a:pt x="260" y="1671"/>
                  </a:lnTo>
                  <a:lnTo>
                    <a:pt x="261" y="1662"/>
                  </a:lnTo>
                  <a:lnTo>
                    <a:pt x="255" y="1659"/>
                  </a:lnTo>
                  <a:lnTo>
                    <a:pt x="251" y="1659"/>
                  </a:lnTo>
                  <a:lnTo>
                    <a:pt x="246" y="1648"/>
                  </a:lnTo>
                  <a:lnTo>
                    <a:pt x="245" y="1638"/>
                  </a:lnTo>
                  <a:lnTo>
                    <a:pt x="242" y="1627"/>
                  </a:lnTo>
                  <a:lnTo>
                    <a:pt x="245" y="1617"/>
                  </a:lnTo>
                  <a:lnTo>
                    <a:pt x="242" y="1611"/>
                  </a:lnTo>
                  <a:lnTo>
                    <a:pt x="240" y="1602"/>
                  </a:lnTo>
                  <a:lnTo>
                    <a:pt x="236" y="1594"/>
                  </a:lnTo>
                  <a:lnTo>
                    <a:pt x="230" y="1590"/>
                  </a:lnTo>
                  <a:lnTo>
                    <a:pt x="224" y="1587"/>
                  </a:lnTo>
                  <a:lnTo>
                    <a:pt x="221" y="1584"/>
                  </a:lnTo>
                  <a:lnTo>
                    <a:pt x="219" y="1575"/>
                  </a:lnTo>
                  <a:lnTo>
                    <a:pt x="213" y="1564"/>
                  </a:lnTo>
                  <a:lnTo>
                    <a:pt x="200" y="1558"/>
                  </a:lnTo>
                  <a:close/>
                </a:path>
              </a:pathLst>
            </a:custGeom>
            <a:noFill/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grpSp>
          <p:nvGrpSpPr>
            <p:cNvPr id="75786" name="Group 5"/>
            <p:cNvGrpSpPr>
              <a:grpSpLocks/>
            </p:cNvGrpSpPr>
            <p:nvPr/>
          </p:nvGrpSpPr>
          <p:grpSpPr bwMode="auto">
            <a:xfrm>
              <a:off x="2701925" y="328613"/>
              <a:ext cx="6361113" cy="6450012"/>
              <a:chOff x="1702" y="207"/>
              <a:chExt cx="4007" cy="4063"/>
            </a:xfrm>
          </p:grpSpPr>
          <p:grpSp>
            <p:nvGrpSpPr>
              <p:cNvPr id="75787" name="Group 6"/>
              <p:cNvGrpSpPr>
                <a:grpSpLocks/>
              </p:cNvGrpSpPr>
              <p:nvPr/>
            </p:nvGrpSpPr>
            <p:grpSpPr bwMode="auto">
              <a:xfrm>
                <a:off x="3246" y="1423"/>
                <a:ext cx="2103" cy="1745"/>
                <a:chOff x="3246" y="1423"/>
                <a:chExt cx="2103" cy="1745"/>
              </a:xfrm>
            </p:grpSpPr>
            <p:grpSp>
              <p:nvGrpSpPr>
                <p:cNvPr id="75808" name="Group 7"/>
                <p:cNvGrpSpPr>
                  <a:grpSpLocks/>
                </p:cNvGrpSpPr>
                <p:nvPr/>
              </p:nvGrpSpPr>
              <p:grpSpPr bwMode="auto">
                <a:xfrm>
                  <a:off x="3246" y="1423"/>
                  <a:ext cx="2103" cy="1745"/>
                  <a:chOff x="3153" y="1410"/>
                  <a:chExt cx="2103" cy="1745"/>
                </a:xfrm>
              </p:grpSpPr>
              <p:sp>
                <p:nvSpPr>
                  <p:cNvPr id="75810" name="Freeform 8"/>
                  <p:cNvSpPr>
                    <a:spLocks/>
                  </p:cNvSpPr>
                  <p:nvPr/>
                </p:nvSpPr>
                <p:spPr bwMode="auto">
                  <a:xfrm>
                    <a:off x="3153" y="2447"/>
                    <a:ext cx="824" cy="708"/>
                  </a:xfrm>
                  <a:custGeom>
                    <a:avLst/>
                    <a:gdLst>
                      <a:gd name="T0" fmla="*/ 51 w 824"/>
                      <a:gd name="T1" fmla="*/ 96 h 708"/>
                      <a:gd name="T2" fmla="*/ 63 w 824"/>
                      <a:gd name="T3" fmla="*/ 132 h 708"/>
                      <a:gd name="T4" fmla="*/ 14 w 824"/>
                      <a:gd name="T5" fmla="*/ 142 h 708"/>
                      <a:gd name="T6" fmla="*/ 3 w 824"/>
                      <a:gd name="T7" fmla="*/ 207 h 708"/>
                      <a:gd name="T8" fmla="*/ 36 w 824"/>
                      <a:gd name="T9" fmla="*/ 265 h 708"/>
                      <a:gd name="T10" fmla="*/ 41 w 824"/>
                      <a:gd name="T11" fmla="*/ 310 h 708"/>
                      <a:gd name="T12" fmla="*/ 38 w 824"/>
                      <a:gd name="T13" fmla="*/ 357 h 708"/>
                      <a:gd name="T14" fmla="*/ 30 w 824"/>
                      <a:gd name="T15" fmla="*/ 403 h 708"/>
                      <a:gd name="T16" fmla="*/ 29 w 824"/>
                      <a:gd name="T17" fmla="*/ 456 h 708"/>
                      <a:gd name="T18" fmla="*/ 38 w 824"/>
                      <a:gd name="T19" fmla="*/ 498 h 708"/>
                      <a:gd name="T20" fmla="*/ 24 w 824"/>
                      <a:gd name="T21" fmla="*/ 549 h 708"/>
                      <a:gd name="T22" fmla="*/ 3 w 824"/>
                      <a:gd name="T23" fmla="*/ 613 h 708"/>
                      <a:gd name="T24" fmla="*/ 3 w 824"/>
                      <a:gd name="T25" fmla="*/ 669 h 708"/>
                      <a:gd name="T26" fmla="*/ 47 w 824"/>
                      <a:gd name="T27" fmla="*/ 676 h 708"/>
                      <a:gd name="T28" fmla="*/ 69 w 824"/>
                      <a:gd name="T29" fmla="*/ 705 h 708"/>
                      <a:gd name="T30" fmla="*/ 116 w 824"/>
                      <a:gd name="T31" fmla="*/ 678 h 708"/>
                      <a:gd name="T32" fmla="*/ 186 w 824"/>
                      <a:gd name="T33" fmla="*/ 667 h 708"/>
                      <a:gd name="T34" fmla="*/ 260 w 824"/>
                      <a:gd name="T35" fmla="*/ 645 h 708"/>
                      <a:gd name="T36" fmla="*/ 311 w 824"/>
                      <a:gd name="T37" fmla="*/ 609 h 708"/>
                      <a:gd name="T38" fmla="*/ 356 w 824"/>
                      <a:gd name="T39" fmla="*/ 583 h 708"/>
                      <a:gd name="T40" fmla="*/ 393 w 824"/>
                      <a:gd name="T41" fmla="*/ 550 h 708"/>
                      <a:gd name="T42" fmla="*/ 417 w 824"/>
                      <a:gd name="T43" fmla="*/ 496 h 708"/>
                      <a:gd name="T44" fmla="*/ 465 w 824"/>
                      <a:gd name="T45" fmla="*/ 499 h 708"/>
                      <a:gd name="T46" fmla="*/ 498 w 824"/>
                      <a:gd name="T47" fmla="*/ 468 h 708"/>
                      <a:gd name="T48" fmla="*/ 522 w 824"/>
                      <a:gd name="T49" fmla="*/ 441 h 708"/>
                      <a:gd name="T50" fmla="*/ 566 w 824"/>
                      <a:gd name="T51" fmla="*/ 445 h 708"/>
                      <a:gd name="T52" fmla="*/ 620 w 824"/>
                      <a:gd name="T53" fmla="*/ 436 h 708"/>
                      <a:gd name="T54" fmla="*/ 690 w 824"/>
                      <a:gd name="T55" fmla="*/ 432 h 708"/>
                      <a:gd name="T56" fmla="*/ 744 w 824"/>
                      <a:gd name="T57" fmla="*/ 402 h 708"/>
                      <a:gd name="T58" fmla="*/ 777 w 824"/>
                      <a:gd name="T59" fmla="*/ 349 h 708"/>
                      <a:gd name="T60" fmla="*/ 822 w 824"/>
                      <a:gd name="T61" fmla="*/ 285 h 708"/>
                      <a:gd name="T62" fmla="*/ 794 w 824"/>
                      <a:gd name="T63" fmla="*/ 226 h 708"/>
                      <a:gd name="T64" fmla="*/ 738 w 824"/>
                      <a:gd name="T65" fmla="*/ 201 h 708"/>
                      <a:gd name="T66" fmla="*/ 692 w 824"/>
                      <a:gd name="T67" fmla="*/ 214 h 708"/>
                      <a:gd name="T68" fmla="*/ 653 w 824"/>
                      <a:gd name="T69" fmla="*/ 241 h 708"/>
                      <a:gd name="T70" fmla="*/ 627 w 824"/>
                      <a:gd name="T71" fmla="*/ 228 h 708"/>
                      <a:gd name="T72" fmla="*/ 651 w 824"/>
                      <a:gd name="T73" fmla="*/ 163 h 708"/>
                      <a:gd name="T74" fmla="*/ 650 w 824"/>
                      <a:gd name="T75" fmla="*/ 100 h 708"/>
                      <a:gd name="T76" fmla="*/ 642 w 824"/>
                      <a:gd name="T77" fmla="*/ 43 h 708"/>
                      <a:gd name="T78" fmla="*/ 627 w 824"/>
                      <a:gd name="T79" fmla="*/ 4 h 708"/>
                      <a:gd name="T80" fmla="*/ 569 w 824"/>
                      <a:gd name="T81" fmla="*/ 16 h 708"/>
                      <a:gd name="T82" fmla="*/ 522 w 824"/>
                      <a:gd name="T83" fmla="*/ 21 h 708"/>
                      <a:gd name="T84" fmla="*/ 486 w 824"/>
                      <a:gd name="T85" fmla="*/ 78 h 708"/>
                      <a:gd name="T86" fmla="*/ 434 w 824"/>
                      <a:gd name="T87" fmla="*/ 133 h 708"/>
                      <a:gd name="T88" fmla="*/ 393 w 824"/>
                      <a:gd name="T89" fmla="*/ 169 h 708"/>
                      <a:gd name="T90" fmla="*/ 410 w 824"/>
                      <a:gd name="T91" fmla="*/ 207 h 708"/>
                      <a:gd name="T92" fmla="*/ 398 w 824"/>
                      <a:gd name="T93" fmla="*/ 268 h 708"/>
                      <a:gd name="T94" fmla="*/ 362 w 824"/>
                      <a:gd name="T95" fmla="*/ 327 h 708"/>
                      <a:gd name="T96" fmla="*/ 293 w 824"/>
                      <a:gd name="T97" fmla="*/ 370 h 708"/>
                      <a:gd name="T98" fmla="*/ 240 w 824"/>
                      <a:gd name="T99" fmla="*/ 417 h 708"/>
                      <a:gd name="T100" fmla="*/ 179 w 824"/>
                      <a:gd name="T101" fmla="*/ 438 h 708"/>
                      <a:gd name="T102" fmla="*/ 135 w 824"/>
                      <a:gd name="T103" fmla="*/ 390 h 708"/>
                      <a:gd name="T104" fmla="*/ 167 w 824"/>
                      <a:gd name="T105" fmla="*/ 351 h 708"/>
                      <a:gd name="T106" fmla="*/ 233 w 824"/>
                      <a:gd name="T107" fmla="*/ 298 h 708"/>
                      <a:gd name="T108" fmla="*/ 288 w 824"/>
                      <a:gd name="T109" fmla="*/ 249 h 708"/>
                      <a:gd name="T110" fmla="*/ 305 w 824"/>
                      <a:gd name="T111" fmla="*/ 168 h 708"/>
                      <a:gd name="T112" fmla="*/ 271 w 824"/>
                      <a:gd name="T113" fmla="*/ 121 h 708"/>
                      <a:gd name="T114" fmla="*/ 207 w 824"/>
                      <a:gd name="T115" fmla="*/ 108 h 708"/>
                      <a:gd name="T116" fmla="*/ 86 w 824"/>
                      <a:gd name="T117" fmla="*/ 88 h 708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w 824"/>
                      <a:gd name="T178" fmla="*/ 0 h 708"/>
                      <a:gd name="T179" fmla="*/ 824 w 824"/>
                      <a:gd name="T180" fmla="*/ 708 h 708"/>
                    </a:gdLst>
                    <a:ahLst/>
                    <a:cxnLst>
                      <a:cxn ang="T118">
                        <a:pos x="T0" y="T1"/>
                      </a:cxn>
                      <a:cxn ang="T119">
                        <a:pos x="T2" y="T3"/>
                      </a:cxn>
                      <a:cxn ang="T120">
                        <a:pos x="T4" y="T5"/>
                      </a:cxn>
                      <a:cxn ang="T121">
                        <a:pos x="T6" y="T7"/>
                      </a:cxn>
                      <a:cxn ang="T122">
                        <a:pos x="T8" y="T9"/>
                      </a:cxn>
                      <a:cxn ang="T123">
                        <a:pos x="T10" y="T11"/>
                      </a:cxn>
                      <a:cxn ang="T124">
                        <a:pos x="T12" y="T13"/>
                      </a:cxn>
                      <a:cxn ang="T125">
                        <a:pos x="T14" y="T15"/>
                      </a:cxn>
                      <a:cxn ang="T126">
                        <a:pos x="T16" y="T17"/>
                      </a:cxn>
                      <a:cxn ang="T127">
                        <a:pos x="T18" y="T19"/>
                      </a:cxn>
                      <a:cxn ang="T128">
                        <a:pos x="T20" y="T21"/>
                      </a:cxn>
                      <a:cxn ang="T129">
                        <a:pos x="T22" y="T23"/>
                      </a:cxn>
                      <a:cxn ang="T130">
                        <a:pos x="T24" y="T25"/>
                      </a:cxn>
                      <a:cxn ang="T131">
                        <a:pos x="T26" y="T27"/>
                      </a:cxn>
                      <a:cxn ang="T132">
                        <a:pos x="T28" y="T29"/>
                      </a:cxn>
                      <a:cxn ang="T133">
                        <a:pos x="T30" y="T31"/>
                      </a:cxn>
                      <a:cxn ang="T134">
                        <a:pos x="T32" y="T33"/>
                      </a:cxn>
                      <a:cxn ang="T135">
                        <a:pos x="T34" y="T35"/>
                      </a:cxn>
                      <a:cxn ang="T136">
                        <a:pos x="T36" y="T37"/>
                      </a:cxn>
                      <a:cxn ang="T137">
                        <a:pos x="T38" y="T39"/>
                      </a:cxn>
                      <a:cxn ang="T138">
                        <a:pos x="T40" y="T41"/>
                      </a:cxn>
                      <a:cxn ang="T139">
                        <a:pos x="T42" y="T43"/>
                      </a:cxn>
                      <a:cxn ang="T140">
                        <a:pos x="T44" y="T45"/>
                      </a:cxn>
                      <a:cxn ang="T141">
                        <a:pos x="T46" y="T47"/>
                      </a:cxn>
                      <a:cxn ang="T142">
                        <a:pos x="T48" y="T49"/>
                      </a:cxn>
                      <a:cxn ang="T143">
                        <a:pos x="T50" y="T51"/>
                      </a:cxn>
                      <a:cxn ang="T144">
                        <a:pos x="T52" y="T53"/>
                      </a:cxn>
                      <a:cxn ang="T145">
                        <a:pos x="T54" y="T55"/>
                      </a:cxn>
                      <a:cxn ang="T146">
                        <a:pos x="T56" y="T57"/>
                      </a:cxn>
                      <a:cxn ang="T147">
                        <a:pos x="T58" y="T59"/>
                      </a:cxn>
                      <a:cxn ang="T148">
                        <a:pos x="T60" y="T61"/>
                      </a:cxn>
                      <a:cxn ang="T149">
                        <a:pos x="T62" y="T63"/>
                      </a:cxn>
                      <a:cxn ang="T150">
                        <a:pos x="T64" y="T65"/>
                      </a:cxn>
                      <a:cxn ang="T151">
                        <a:pos x="T66" y="T67"/>
                      </a:cxn>
                      <a:cxn ang="T152">
                        <a:pos x="T68" y="T69"/>
                      </a:cxn>
                      <a:cxn ang="T153">
                        <a:pos x="T70" y="T71"/>
                      </a:cxn>
                      <a:cxn ang="T154">
                        <a:pos x="T72" y="T73"/>
                      </a:cxn>
                      <a:cxn ang="T155">
                        <a:pos x="T74" y="T75"/>
                      </a:cxn>
                      <a:cxn ang="T156">
                        <a:pos x="T76" y="T77"/>
                      </a:cxn>
                      <a:cxn ang="T157">
                        <a:pos x="T78" y="T79"/>
                      </a:cxn>
                      <a:cxn ang="T158">
                        <a:pos x="T80" y="T81"/>
                      </a:cxn>
                      <a:cxn ang="T159">
                        <a:pos x="T82" y="T83"/>
                      </a:cxn>
                      <a:cxn ang="T160">
                        <a:pos x="T84" y="T85"/>
                      </a:cxn>
                      <a:cxn ang="T161">
                        <a:pos x="T86" y="T87"/>
                      </a:cxn>
                      <a:cxn ang="T162">
                        <a:pos x="T88" y="T89"/>
                      </a:cxn>
                      <a:cxn ang="T163">
                        <a:pos x="T90" y="T91"/>
                      </a:cxn>
                      <a:cxn ang="T164">
                        <a:pos x="T92" y="T93"/>
                      </a:cxn>
                      <a:cxn ang="T165">
                        <a:pos x="T94" y="T95"/>
                      </a:cxn>
                      <a:cxn ang="T166">
                        <a:pos x="T96" y="T97"/>
                      </a:cxn>
                      <a:cxn ang="T167">
                        <a:pos x="T98" y="T99"/>
                      </a:cxn>
                      <a:cxn ang="T168">
                        <a:pos x="T100" y="T101"/>
                      </a:cxn>
                      <a:cxn ang="T169">
                        <a:pos x="T102" y="T103"/>
                      </a:cxn>
                      <a:cxn ang="T170">
                        <a:pos x="T104" y="T105"/>
                      </a:cxn>
                      <a:cxn ang="T171">
                        <a:pos x="T106" y="T107"/>
                      </a:cxn>
                      <a:cxn ang="T172">
                        <a:pos x="T108" y="T109"/>
                      </a:cxn>
                      <a:cxn ang="T173">
                        <a:pos x="T110" y="T111"/>
                      </a:cxn>
                      <a:cxn ang="T174">
                        <a:pos x="T112" y="T113"/>
                      </a:cxn>
                      <a:cxn ang="T175">
                        <a:pos x="T114" y="T115"/>
                      </a:cxn>
                      <a:cxn ang="T176">
                        <a:pos x="T116" y="T117"/>
                      </a:cxn>
                    </a:cxnLst>
                    <a:rect l="T177" t="T178" r="T179" b="T180"/>
                    <a:pathLst>
                      <a:path w="824" h="708">
                        <a:moveTo>
                          <a:pt x="45" y="69"/>
                        </a:moveTo>
                        <a:lnTo>
                          <a:pt x="45" y="79"/>
                        </a:lnTo>
                        <a:lnTo>
                          <a:pt x="45" y="90"/>
                        </a:lnTo>
                        <a:lnTo>
                          <a:pt x="51" y="96"/>
                        </a:lnTo>
                        <a:lnTo>
                          <a:pt x="54" y="111"/>
                        </a:lnTo>
                        <a:lnTo>
                          <a:pt x="57" y="120"/>
                        </a:lnTo>
                        <a:lnTo>
                          <a:pt x="69" y="118"/>
                        </a:lnTo>
                        <a:lnTo>
                          <a:pt x="63" y="132"/>
                        </a:lnTo>
                        <a:lnTo>
                          <a:pt x="56" y="144"/>
                        </a:lnTo>
                        <a:lnTo>
                          <a:pt x="41" y="148"/>
                        </a:lnTo>
                        <a:lnTo>
                          <a:pt x="29" y="138"/>
                        </a:lnTo>
                        <a:lnTo>
                          <a:pt x="14" y="142"/>
                        </a:lnTo>
                        <a:lnTo>
                          <a:pt x="6" y="154"/>
                        </a:lnTo>
                        <a:lnTo>
                          <a:pt x="6" y="171"/>
                        </a:lnTo>
                        <a:lnTo>
                          <a:pt x="3" y="189"/>
                        </a:lnTo>
                        <a:lnTo>
                          <a:pt x="3" y="207"/>
                        </a:lnTo>
                        <a:lnTo>
                          <a:pt x="9" y="219"/>
                        </a:lnTo>
                        <a:lnTo>
                          <a:pt x="17" y="235"/>
                        </a:lnTo>
                        <a:lnTo>
                          <a:pt x="27" y="250"/>
                        </a:lnTo>
                        <a:lnTo>
                          <a:pt x="36" y="265"/>
                        </a:lnTo>
                        <a:lnTo>
                          <a:pt x="36" y="274"/>
                        </a:lnTo>
                        <a:lnTo>
                          <a:pt x="41" y="286"/>
                        </a:lnTo>
                        <a:lnTo>
                          <a:pt x="41" y="300"/>
                        </a:lnTo>
                        <a:lnTo>
                          <a:pt x="41" y="310"/>
                        </a:lnTo>
                        <a:lnTo>
                          <a:pt x="39" y="322"/>
                        </a:lnTo>
                        <a:lnTo>
                          <a:pt x="32" y="333"/>
                        </a:lnTo>
                        <a:lnTo>
                          <a:pt x="35" y="343"/>
                        </a:lnTo>
                        <a:lnTo>
                          <a:pt x="38" y="357"/>
                        </a:lnTo>
                        <a:lnTo>
                          <a:pt x="41" y="370"/>
                        </a:lnTo>
                        <a:lnTo>
                          <a:pt x="36" y="381"/>
                        </a:lnTo>
                        <a:lnTo>
                          <a:pt x="36" y="393"/>
                        </a:lnTo>
                        <a:lnTo>
                          <a:pt x="30" y="403"/>
                        </a:lnTo>
                        <a:lnTo>
                          <a:pt x="26" y="415"/>
                        </a:lnTo>
                        <a:lnTo>
                          <a:pt x="26" y="427"/>
                        </a:lnTo>
                        <a:lnTo>
                          <a:pt x="26" y="441"/>
                        </a:lnTo>
                        <a:lnTo>
                          <a:pt x="29" y="456"/>
                        </a:lnTo>
                        <a:lnTo>
                          <a:pt x="30" y="468"/>
                        </a:lnTo>
                        <a:lnTo>
                          <a:pt x="36" y="475"/>
                        </a:lnTo>
                        <a:lnTo>
                          <a:pt x="38" y="487"/>
                        </a:lnTo>
                        <a:lnTo>
                          <a:pt x="38" y="498"/>
                        </a:lnTo>
                        <a:lnTo>
                          <a:pt x="41" y="513"/>
                        </a:lnTo>
                        <a:lnTo>
                          <a:pt x="38" y="529"/>
                        </a:lnTo>
                        <a:lnTo>
                          <a:pt x="33" y="543"/>
                        </a:lnTo>
                        <a:lnTo>
                          <a:pt x="24" y="549"/>
                        </a:lnTo>
                        <a:lnTo>
                          <a:pt x="21" y="561"/>
                        </a:lnTo>
                        <a:lnTo>
                          <a:pt x="14" y="577"/>
                        </a:lnTo>
                        <a:lnTo>
                          <a:pt x="9" y="594"/>
                        </a:lnTo>
                        <a:lnTo>
                          <a:pt x="3" y="613"/>
                        </a:lnTo>
                        <a:lnTo>
                          <a:pt x="0" y="630"/>
                        </a:lnTo>
                        <a:lnTo>
                          <a:pt x="2" y="645"/>
                        </a:lnTo>
                        <a:lnTo>
                          <a:pt x="5" y="657"/>
                        </a:lnTo>
                        <a:lnTo>
                          <a:pt x="3" y="669"/>
                        </a:lnTo>
                        <a:lnTo>
                          <a:pt x="6" y="676"/>
                        </a:lnTo>
                        <a:lnTo>
                          <a:pt x="17" y="678"/>
                        </a:lnTo>
                        <a:lnTo>
                          <a:pt x="30" y="678"/>
                        </a:lnTo>
                        <a:lnTo>
                          <a:pt x="47" y="676"/>
                        </a:lnTo>
                        <a:lnTo>
                          <a:pt x="62" y="676"/>
                        </a:lnTo>
                        <a:lnTo>
                          <a:pt x="68" y="682"/>
                        </a:lnTo>
                        <a:lnTo>
                          <a:pt x="65" y="694"/>
                        </a:lnTo>
                        <a:lnTo>
                          <a:pt x="69" y="705"/>
                        </a:lnTo>
                        <a:lnTo>
                          <a:pt x="84" y="708"/>
                        </a:lnTo>
                        <a:lnTo>
                          <a:pt x="98" y="702"/>
                        </a:lnTo>
                        <a:lnTo>
                          <a:pt x="110" y="690"/>
                        </a:lnTo>
                        <a:lnTo>
                          <a:pt x="116" y="678"/>
                        </a:lnTo>
                        <a:lnTo>
                          <a:pt x="122" y="669"/>
                        </a:lnTo>
                        <a:lnTo>
                          <a:pt x="141" y="670"/>
                        </a:lnTo>
                        <a:lnTo>
                          <a:pt x="159" y="669"/>
                        </a:lnTo>
                        <a:lnTo>
                          <a:pt x="186" y="667"/>
                        </a:lnTo>
                        <a:lnTo>
                          <a:pt x="209" y="667"/>
                        </a:lnTo>
                        <a:lnTo>
                          <a:pt x="231" y="661"/>
                        </a:lnTo>
                        <a:lnTo>
                          <a:pt x="249" y="652"/>
                        </a:lnTo>
                        <a:lnTo>
                          <a:pt x="260" y="645"/>
                        </a:lnTo>
                        <a:lnTo>
                          <a:pt x="261" y="631"/>
                        </a:lnTo>
                        <a:lnTo>
                          <a:pt x="273" y="619"/>
                        </a:lnTo>
                        <a:lnTo>
                          <a:pt x="291" y="612"/>
                        </a:lnTo>
                        <a:lnTo>
                          <a:pt x="311" y="609"/>
                        </a:lnTo>
                        <a:lnTo>
                          <a:pt x="323" y="598"/>
                        </a:lnTo>
                        <a:lnTo>
                          <a:pt x="332" y="588"/>
                        </a:lnTo>
                        <a:lnTo>
                          <a:pt x="344" y="586"/>
                        </a:lnTo>
                        <a:lnTo>
                          <a:pt x="356" y="583"/>
                        </a:lnTo>
                        <a:lnTo>
                          <a:pt x="365" y="576"/>
                        </a:lnTo>
                        <a:lnTo>
                          <a:pt x="377" y="567"/>
                        </a:lnTo>
                        <a:lnTo>
                          <a:pt x="384" y="558"/>
                        </a:lnTo>
                        <a:lnTo>
                          <a:pt x="393" y="550"/>
                        </a:lnTo>
                        <a:lnTo>
                          <a:pt x="399" y="537"/>
                        </a:lnTo>
                        <a:lnTo>
                          <a:pt x="401" y="522"/>
                        </a:lnTo>
                        <a:lnTo>
                          <a:pt x="407" y="505"/>
                        </a:lnTo>
                        <a:lnTo>
                          <a:pt x="417" y="496"/>
                        </a:lnTo>
                        <a:lnTo>
                          <a:pt x="431" y="495"/>
                        </a:lnTo>
                        <a:lnTo>
                          <a:pt x="446" y="501"/>
                        </a:lnTo>
                        <a:lnTo>
                          <a:pt x="456" y="501"/>
                        </a:lnTo>
                        <a:lnTo>
                          <a:pt x="465" y="499"/>
                        </a:lnTo>
                        <a:lnTo>
                          <a:pt x="471" y="490"/>
                        </a:lnTo>
                        <a:lnTo>
                          <a:pt x="483" y="487"/>
                        </a:lnTo>
                        <a:lnTo>
                          <a:pt x="489" y="477"/>
                        </a:lnTo>
                        <a:lnTo>
                          <a:pt x="498" y="468"/>
                        </a:lnTo>
                        <a:lnTo>
                          <a:pt x="503" y="460"/>
                        </a:lnTo>
                        <a:lnTo>
                          <a:pt x="506" y="448"/>
                        </a:lnTo>
                        <a:lnTo>
                          <a:pt x="510" y="435"/>
                        </a:lnTo>
                        <a:lnTo>
                          <a:pt x="522" y="441"/>
                        </a:lnTo>
                        <a:lnTo>
                          <a:pt x="534" y="448"/>
                        </a:lnTo>
                        <a:lnTo>
                          <a:pt x="543" y="451"/>
                        </a:lnTo>
                        <a:lnTo>
                          <a:pt x="555" y="450"/>
                        </a:lnTo>
                        <a:lnTo>
                          <a:pt x="566" y="445"/>
                        </a:lnTo>
                        <a:lnTo>
                          <a:pt x="578" y="442"/>
                        </a:lnTo>
                        <a:lnTo>
                          <a:pt x="593" y="436"/>
                        </a:lnTo>
                        <a:lnTo>
                          <a:pt x="606" y="435"/>
                        </a:lnTo>
                        <a:lnTo>
                          <a:pt x="620" y="436"/>
                        </a:lnTo>
                        <a:lnTo>
                          <a:pt x="636" y="435"/>
                        </a:lnTo>
                        <a:lnTo>
                          <a:pt x="653" y="436"/>
                        </a:lnTo>
                        <a:lnTo>
                          <a:pt x="677" y="432"/>
                        </a:lnTo>
                        <a:lnTo>
                          <a:pt x="690" y="432"/>
                        </a:lnTo>
                        <a:lnTo>
                          <a:pt x="704" y="427"/>
                        </a:lnTo>
                        <a:lnTo>
                          <a:pt x="723" y="418"/>
                        </a:lnTo>
                        <a:lnTo>
                          <a:pt x="732" y="412"/>
                        </a:lnTo>
                        <a:lnTo>
                          <a:pt x="744" y="402"/>
                        </a:lnTo>
                        <a:lnTo>
                          <a:pt x="756" y="391"/>
                        </a:lnTo>
                        <a:lnTo>
                          <a:pt x="771" y="379"/>
                        </a:lnTo>
                        <a:lnTo>
                          <a:pt x="773" y="364"/>
                        </a:lnTo>
                        <a:lnTo>
                          <a:pt x="777" y="349"/>
                        </a:lnTo>
                        <a:lnTo>
                          <a:pt x="794" y="331"/>
                        </a:lnTo>
                        <a:lnTo>
                          <a:pt x="804" y="315"/>
                        </a:lnTo>
                        <a:lnTo>
                          <a:pt x="819" y="301"/>
                        </a:lnTo>
                        <a:lnTo>
                          <a:pt x="822" y="285"/>
                        </a:lnTo>
                        <a:lnTo>
                          <a:pt x="824" y="268"/>
                        </a:lnTo>
                        <a:lnTo>
                          <a:pt x="818" y="255"/>
                        </a:lnTo>
                        <a:lnTo>
                          <a:pt x="806" y="240"/>
                        </a:lnTo>
                        <a:lnTo>
                          <a:pt x="794" y="226"/>
                        </a:lnTo>
                        <a:lnTo>
                          <a:pt x="782" y="210"/>
                        </a:lnTo>
                        <a:lnTo>
                          <a:pt x="771" y="204"/>
                        </a:lnTo>
                        <a:lnTo>
                          <a:pt x="756" y="199"/>
                        </a:lnTo>
                        <a:lnTo>
                          <a:pt x="738" y="201"/>
                        </a:lnTo>
                        <a:lnTo>
                          <a:pt x="725" y="199"/>
                        </a:lnTo>
                        <a:lnTo>
                          <a:pt x="714" y="202"/>
                        </a:lnTo>
                        <a:lnTo>
                          <a:pt x="701" y="208"/>
                        </a:lnTo>
                        <a:lnTo>
                          <a:pt x="692" y="214"/>
                        </a:lnTo>
                        <a:lnTo>
                          <a:pt x="681" y="217"/>
                        </a:lnTo>
                        <a:lnTo>
                          <a:pt x="671" y="222"/>
                        </a:lnTo>
                        <a:lnTo>
                          <a:pt x="660" y="228"/>
                        </a:lnTo>
                        <a:lnTo>
                          <a:pt x="653" y="241"/>
                        </a:lnTo>
                        <a:lnTo>
                          <a:pt x="644" y="252"/>
                        </a:lnTo>
                        <a:lnTo>
                          <a:pt x="635" y="252"/>
                        </a:lnTo>
                        <a:lnTo>
                          <a:pt x="629" y="241"/>
                        </a:lnTo>
                        <a:lnTo>
                          <a:pt x="627" y="228"/>
                        </a:lnTo>
                        <a:lnTo>
                          <a:pt x="632" y="216"/>
                        </a:lnTo>
                        <a:lnTo>
                          <a:pt x="639" y="199"/>
                        </a:lnTo>
                        <a:lnTo>
                          <a:pt x="647" y="181"/>
                        </a:lnTo>
                        <a:lnTo>
                          <a:pt x="651" y="163"/>
                        </a:lnTo>
                        <a:lnTo>
                          <a:pt x="653" y="147"/>
                        </a:lnTo>
                        <a:lnTo>
                          <a:pt x="653" y="130"/>
                        </a:lnTo>
                        <a:lnTo>
                          <a:pt x="651" y="115"/>
                        </a:lnTo>
                        <a:lnTo>
                          <a:pt x="650" y="100"/>
                        </a:lnTo>
                        <a:lnTo>
                          <a:pt x="642" y="88"/>
                        </a:lnTo>
                        <a:lnTo>
                          <a:pt x="639" y="70"/>
                        </a:lnTo>
                        <a:lnTo>
                          <a:pt x="642" y="58"/>
                        </a:lnTo>
                        <a:lnTo>
                          <a:pt x="642" y="43"/>
                        </a:lnTo>
                        <a:lnTo>
                          <a:pt x="644" y="30"/>
                        </a:lnTo>
                        <a:lnTo>
                          <a:pt x="644" y="15"/>
                        </a:lnTo>
                        <a:lnTo>
                          <a:pt x="639" y="7"/>
                        </a:lnTo>
                        <a:lnTo>
                          <a:pt x="627" y="4"/>
                        </a:lnTo>
                        <a:lnTo>
                          <a:pt x="612" y="0"/>
                        </a:lnTo>
                        <a:lnTo>
                          <a:pt x="591" y="1"/>
                        </a:lnTo>
                        <a:lnTo>
                          <a:pt x="582" y="9"/>
                        </a:lnTo>
                        <a:lnTo>
                          <a:pt x="569" y="16"/>
                        </a:lnTo>
                        <a:lnTo>
                          <a:pt x="561" y="12"/>
                        </a:lnTo>
                        <a:lnTo>
                          <a:pt x="551" y="6"/>
                        </a:lnTo>
                        <a:lnTo>
                          <a:pt x="540" y="12"/>
                        </a:lnTo>
                        <a:lnTo>
                          <a:pt x="522" y="21"/>
                        </a:lnTo>
                        <a:lnTo>
                          <a:pt x="509" y="34"/>
                        </a:lnTo>
                        <a:lnTo>
                          <a:pt x="497" y="49"/>
                        </a:lnTo>
                        <a:lnTo>
                          <a:pt x="494" y="64"/>
                        </a:lnTo>
                        <a:lnTo>
                          <a:pt x="486" y="78"/>
                        </a:lnTo>
                        <a:lnTo>
                          <a:pt x="473" y="97"/>
                        </a:lnTo>
                        <a:lnTo>
                          <a:pt x="464" y="108"/>
                        </a:lnTo>
                        <a:lnTo>
                          <a:pt x="455" y="121"/>
                        </a:lnTo>
                        <a:lnTo>
                          <a:pt x="434" y="133"/>
                        </a:lnTo>
                        <a:lnTo>
                          <a:pt x="416" y="136"/>
                        </a:lnTo>
                        <a:lnTo>
                          <a:pt x="404" y="142"/>
                        </a:lnTo>
                        <a:lnTo>
                          <a:pt x="398" y="156"/>
                        </a:lnTo>
                        <a:lnTo>
                          <a:pt x="393" y="169"/>
                        </a:lnTo>
                        <a:lnTo>
                          <a:pt x="390" y="180"/>
                        </a:lnTo>
                        <a:lnTo>
                          <a:pt x="392" y="190"/>
                        </a:lnTo>
                        <a:lnTo>
                          <a:pt x="402" y="196"/>
                        </a:lnTo>
                        <a:lnTo>
                          <a:pt x="410" y="207"/>
                        </a:lnTo>
                        <a:lnTo>
                          <a:pt x="411" y="219"/>
                        </a:lnTo>
                        <a:lnTo>
                          <a:pt x="405" y="235"/>
                        </a:lnTo>
                        <a:lnTo>
                          <a:pt x="398" y="249"/>
                        </a:lnTo>
                        <a:lnTo>
                          <a:pt x="398" y="268"/>
                        </a:lnTo>
                        <a:lnTo>
                          <a:pt x="387" y="285"/>
                        </a:lnTo>
                        <a:lnTo>
                          <a:pt x="383" y="301"/>
                        </a:lnTo>
                        <a:lnTo>
                          <a:pt x="374" y="316"/>
                        </a:lnTo>
                        <a:lnTo>
                          <a:pt x="362" y="327"/>
                        </a:lnTo>
                        <a:lnTo>
                          <a:pt x="344" y="337"/>
                        </a:lnTo>
                        <a:lnTo>
                          <a:pt x="324" y="346"/>
                        </a:lnTo>
                        <a:lnTo>
                          <a:pt x="311" y="352"/>
                        </a:lnTo>
                        <a:lnTo>
                          <a:pt x="293" y="370"/>
                        </a:lnTo>
                        <a:lnTo>
                          <a:pt x="278" y="379"/>
                        </a:lnTo>
                        <a:lnTo>
                          <a:pt x="261" y="390"/>
                        </a:lnTo>
                        <a:lnTo>
                          <a:pt x="252" y="402"/>
                        </a:lnTo>
                        <a:lnTo>
                          <a:pt x="240" y="417"/>
                        </a:lnTo>
                        <a:lnTo>
                          <a:pt x="228" y="424"/>
                        </a:lnTo>
                        <a:lnTo>
                          <a:pt x="212" y="435"/>
                        </a:lnTo>
                        <a:lnTo>
                          <a:pt x="194" y="442"/>
                        </a:lnTo>
                        <a:lnTo>
                          <a:pt x="179" y="438"/>
                        </a:lnTo>
                        <a:lnTo>
                          <a:pt x="168" y="423"/>
                        </a:lnTo>
                        <a:lnTo>
                          <a:pt x="164" y="412"/>
                        </a:lnTo>
                        <a:lnTo>
                          <a:pt x="155" y="394"/>
                        </a:lnTo>
                        <a:lnTo>
                          <a:pt x="135" y="390"/>
                        </a:lnTo>
                        <a:lnTo>
                          <a:pt x="140" y="379"/>
                        </a:lnTo>
                        <a:lnTo>
                          <a:pt x="147" y="370"/>
                        </a:lnTo>
                        <a:lnTo>
                          <a:pt x="153" y="363"/>
                        </a:lnTo>
                        <a:lnTo>
                          <a:pt x="167" y="351"/>
                        </a:lnTo>
                        <a:lnTo>
                          <a:pt x="182" y="339"/>
                        </a:lnTo>
                        <a:lnTo>
                          <a:pt x="203" y="324"/>
                        </a:lnTo>
                        <a:lnTo>
                          <a:pt x="221" y="310"/>
                        </a:lnTo>
                        <a:lnTo>
                          <a:pt x="233" y="298"/>
                        </a:lnTo>
                        <a:lnTo>
                          <a:pt x="248" y="285"/>
                        </a:lnTo>
                        <a:lnTo>
                          <a:pt x="272" y="279"/>
                        </a:lnTo>
                        <a:lnTo>
                          <a:pt x="284" y="265"/>
                        </a:lnTo>
                        <a:lnTo>
                          <a:pt x="288" y="249"/>
                        </a:lnTo>
                        <a:lnTo>
                          <a:pt x="297" y="232"/>
                        </a:lnTo>
                        <a:lnTo>
                          <a:pt x="308" y="210"/>
                        </a:lnTo>
                        <a:lnTo>
                          <a:pt x="309" y="189"/>
                        </a:lnTo>
                        <a:lnTo>
                          <a:pt x="305" y="168"/>
                        </a:lnTo>
                        <a:lnTo>
                          <a:pt x="291" y="151"/>
                        </a:lnTo>
                        <a:lnTo>
                          <a:pt x="278" y="141"/>
                        </a:lnTo>
                        <a:lnTo>
                          <a:pt x="281" y="124"/>
                        </a:lnTo>
                        <a:lnTo>
                          <a:pt x="271" y="121"/>
                        </a:lnTo>
                        <a:lnTo>
                          <a:pt x="263" y="111"/>
                        </a:lnTo>
                        <a:lnTo>
                          <a:pt x="248" y="114"/>
                        </a:lnTo>
                        <a:lnTo>
                          <a:pt x="234" y="109"/>
                        </a:lnTo>
                        <a:lnTo>
                          <a:pt x="207" y="108"/>
                        </a:lnTo>
                        <a:lnTo>
                          <a:pt x="177" y="108"/>
                        </a:lnTo>
                        <a:lnTo>
                          <a:pt x="138" y="106"/>
                        </a:lnTo>
                        <a:lnTo>
                          <a:pt x="102" y="103"/>
                        </a:lnTo>
                        <a:lnTo>
                          <a:pt x="86" y="88"/>
                        </a:lnTo>
                        <a:lnTo>
                          <a:pt x="74" y="73"/>
                        </a:lnTo>
                        <a:lnTo>
                          <a:pt x="60" y="67"/>
                        </a:lnTo>
                        <a:lnTo>
                          <a:pt x="45" y="69"/>
                        </a:lnTo>
                        <a:close/>
                      </a:path>
                    </a:pathLst>
                  </a:custGeom>
                  <a:solidFill>
                    <a:srgbClr val="CCFFCC">
                      <a:alpha val="50195"/>
                    </a:srgbClr>
                  </a:solidFill>
                  <a:ln w="0">
                    <a:solidFill>
                      <a:srgbClr val="3366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75811" name="Freeform 9"/>
                  <p:cNvSpPr>
                    <a:spLocks/>
                  </p:cNvSpPr>
                  <p:nvPr/>
                </p:nvSpPr>
                <p:spPr bwMode="auto">
                  <a:xfrm>
                    <a:off x="4469" y="2675"/>
                    <a:ext cx="243" cy="165"/>
                  </a:xfrm>
                  <a:custGeom>
                    <a:avLst/>
                    <a:gdLst>
                      <a:gd name="T0" fmla="*/ 91 w 243"/>
                      <a:gd name="T1" fmla="*/ 0 h 165"/>
                      <a:gd name="T2" fmla="*/ 81 w 243"/>
                      <a:gd name="T3" fmla="*/ 4 h 165"/>
                      <a:gd name="T4" fmla="*/ 81 w 243"/>
                      <a:gd name="T5" fmla="*/ 13 h 165"/>
                      <a:gd name="T6" fmla="*/ 78 w 243"/>
                      <a:gd name="T7" fmla="*/ 24 h 165"/>
                      <a:gd name="T8" fmla="*/ 66 w 243"/>
                      <a:gd name="T9" fmla="*/ 25 h 165"/>
                      <a:gd name="T10" fmla="*/ 60 w 243"/>
                      <a:gd name="T11" fmla="*/ 25 h 165"/>
                      <a:gd name="T12" fmla="*/ 58 w 243"/>
                      <a:gd name="T13" fmla="*/ 37 h 165"/>
                      <a:gd name="T14" fmla="*/ 55 w 243"/>
                      <a:gd name="T15" fmla="*/ 46 h 165"/>
                      <a:gd name="T16" fmla="*/ 43 w 243"/>
                      <a:gd name="T17" fmla="*/ 46 h 165"/>
                      <a:gd name="T18" fmla="*/ 37 w 243"/>
                      <a:gd name="T19" fmla="*/ 55 h 165"/>
                      <a:gd name="T20" fmla="*/ 28 w 243"/>
                      <a:gd name="T21" fmla="*/ 61 h 165"/>
                      <a:gd name="T22" fmla="*/ 16 w 243"/>
                      <a:gd name="T23" fmla="*/ 64 h 165"/>
                      <a:gd name="T24" fmla="*/ 6 w 243"/>
                      <a:gd name="T25" fmla="*/ 73 h 165"/>
                      <a:gd name="T26" fmla="*/ 4 w 243"/>
                      <a:gd name="T27" fmla="*/ 82 h 165"/>
                      <a:gd name="T28" fmla="*/ 0 w 243"/>
                      <a:gd name="T29" fmla="*/ 94 h 165"/>
                      <a:gd name="T30" fmla="*/ 0 w 243"/>
                      <a:gd name="T31" fmla="*/ 108 h 165"/>
                      <a:gd name="T32" fmla="*/ 3 w 243"/>
                      <a:gd name="T33" fmla="*/ 121 h 165"/>
                      <a:gd name="T34" fmla="*/ 12 w 243"/>
                      <a:gd name="T35" fmla="*/ 130 h 165"/>
                      <a:gd name="T36" fmla="*/ 18 w 243"/>
                      <a:gd name="T37" fmla="*/ 142 h 165"/>
                      <a:gd name="T38" fmla="*/ 30 w 243"/>
                      <a:gd name="T39" fmla="*/ 153 h 165"/>
                      <a:gd name="T40" fmla="*/ 39 w 243"/>
                      <a:gd name="T41" fmla="*/ 154 h 165"/>
                      <a:gd name="T42" fmla="*/ 49 w 243"/>
                      <a:gd name="T43" fmla="*/ 159 h 165"/>
                      <a:gd name="T44" fmla="*/ 61 w 243"/>
                      <a:gd name="T45" fmla="*/ 165 h 165"/>
                      <a:gd name="T46" fmla="*/ 73 w 243"/>
                      <a:gd name="T47" fmla="*/ 165 h 165"/>
                      <a:gd name="T48" fmla="*/ 85 w 243"/>
                      <a:gd name="T49" fmla="*/ 163 h 165"/>
                      <a:gd name="T50" fmla="*/ 99 w 243"/>
                      <a:gd name="T51" fmla="*/ 162 h 165"/>
                      <a:gd name="T52" fmla="*/ 108 w 243"/>
                      <a:gd name="T53" fmla="*/ 157 h 165"/>
                      <a:gd name="T54" fmla="*/ 120 w 243"/>
                      <a:gd name="T55" fmla="*/ 156 h 165"/>
                      <a:gd name="T56" fmla="*/ 132 w 243"/>
                      <a:gd name="T57" fmla="*/ 153 h 165"/>
                      <a:gd name="T58" fmla="*/ 139 w 243"/>
                      <a:gd name="T59" fmla="*/ 162 h 165"/>
                      <a:gd name="T60" fmla="*/ 148 w 243"/>
                      <a:gd name="T61" fmla="*/ 160 h 165"/>
                      <a:gd name="T62" fmla="*/ 154 w 243"/>
                      <a:gd name="T63" fmla="*/ 150 h 165"/>
                      <a:gd name="T64" fmla="*/ 147 w 243"/>
                      <a:gd name="T65" fmla="*/ 142 h 165"/>
                      <a:gd name="T66" fmla="*/ 147 w 243"/>
                      <a:gd name="T67" fmla="*/ 132 h 165"/>
                      <a:gd name="T68" fmla="*/ 151 w 243"/>
                      <a:gd name="T69" fmla="*/ 121 h 165"/>
                      <a:gd name="T70" fmla="*/ 166 w 243"/>
                      <a:gd name="T71" fmla="*/ 123 h 165"/>
                      <a:gd name="T72" fmla="*/ 183 w 243"/>
                      <a:gd name="T73" fmla="*/ 124 h 165"/>
                      <a:gd name="T74" fmla="*/ 177 w 243"/>
                      <a:gd name="T75" fmla="*/ 115 h 165"/>
                      <a:gd name="T76" fmla="*/ 175 w 243"/>
                      <a:gd name="T77" fmla="*/ 103 h 165"/>
                      <a:gd name="T78" fmla="*/ 187 w 243"/>
                      <a:gd name="T79" fmla="*/ 100 h 165"/>
                      <a:gd name="T80" fmla="*/ 204 w 243"/>
                      <a:gd name="T81" fmla="*/ 103 h 165"/>
                      <a:gd name="T82" fmla="*/ 214 w 243"/>
                      <a:gd name="T83" fmla="*/ 109 h 165"/>
                      <a:gd name="T84" fmla="*/ 229 w 243"/>
                      <a:gd name="T85" fmla="*/ 109 h 165"/>
                      <a:gd name="T86" fmla="*/ 240 w 243"/>
                      <a:gd name="T87" fmla="*/ 108 h 165"/>
                      <a:gd name="T88" fmla="*/ 243 w 243"/>
                      <a:gd name="T89" fmla="*/ 96 h 165"/>
                      <a:gd name="T90" fmla="*/ 243 w 243"/>
                      <a:gd name="T91" fmla="*/ 84 h 165"/>
                      <a:gd name="T92" fmla="*/ 238 w 243"/>
                      <a:gd name="T93" fmla="*/ 72 h 165"/>
                      <a:gd name="T94" fmla="*/ 232 w 243"/>
                      <a:gd name="T95" fmla="*/ 63 h 165"/>
                      <a:gd name="T96" fmla="*/ 223 w 243"/>
                      <a:gd name="T97" fmla="*/ 54 h 165"/>
                      <a:gd name="T98" fmla="*/ 214 w 243"/>
                      <a:gd name="T99" fmla="*/ 48 h 165"/>
                      <a:gd name="T100" fmla="*/ 201 w 243"/>
                      <a:gd name="T101" fmla="*/ 42 h 165"/>
                      <a:gd name="T102" fmla="*/ 189 w 243"/>
                      <a:gd name="T103" fmla="*/ 40 h 165"/>
                      <a:gd name="T104" fmla="*/ 177 w 243"/>
                      <a:gd name="T105" fmla="*/ 36 h 165"/>
                      <a:gd name="T106" fmla="*/ 163 w 243"/>
                      <a:gd name="T107" fmla="*/ 31 h 165"/>
                      <a:gd name="T108" fmla="*/ 148 w 243"/>
                      <a:gd name="T109" fmla="*/ 25 h 165"/>
                      <a:gd name="T110" fmla="*/ 132 w 243"/>
                      <a:gd name="T111" fmla="*/ 19 h 165"/>
                      <a:gd name="T112" fmla="*/ 118 w 243"/>
                      <a:gd name="T113" fmla="*/ 9 h 165"/>
                      <a:gd name="T114" fmla="*/ 103 w 243"/>
                      <a:gd name="T115" fmla="*/ 4 h 165"/>
                      <a:gd name="T116" fmla="*/ 91 w 243"/>
                      <a:gd name="T117" fmla="*/ 0 h 165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w 243"/>
                      <a:gd name="T178" fmla="*/ 0 h 165"/>
                      <a:gd name="T179" fmla="*/ 243 w 243"/>
                      <a:gd name="T180" fmla="*/ 165 h 165"/>
                    </a:gdLst>
                    <a:ahLst/>
                    <a:cxnLst>
                      <a:cxn ang="T118">
                        <a:pos x="T0" y="T1"/>
                      </a:cxn>
                      <a:cxn ang="T119">
                        <a:pos x="T2" y="T3"/>
                      </a:cxn>
                      <a:cxn ang="T120">
                        <a:pos x="T4" y="T5"/>
                      </a:cxn>
                      <a:cxn ang="T121">
                        <a:pos x="T6" y="T7"/>
                      </a:cxn>
                      <a:cxn ang="T122">
                        <a:pos x="T8" y="T9"/>
                      </a:cxn>
                      <a:cxn ang="T123">
                        <a:pos x="T10" y="T11"/>
                      </a:cxn>
                      <a:cxn ang="T124">
                        <a:pos x="T12" y="T13"/>
                      </a:cxn>
                      <a:cxn ang="T125">
                        <a:pos x="T14" y="T15"/>
                      </a:cxn>
                      <a:cxn ang="T126">
                        <a:pos x="T16" y="T17"/>
                      </a:cxn>
                      <a:cxn ang="T127">
                        <a:pos x="T18" y="T19"/>
                      </a:cxn>
                      <a:cxn ang="T128">
                        <a:pos x="T20" y="T21"/>
                      </a:cxn>
                      <a:cxn ang="T129">
                        <a:pos x="T22" y="T23"/>
                      </a:cxn>
                      <a:cxn ang="T130">
                        <a:pos x="T24" y="T25"/>
                      </a:cxn>
                      <a:cxn ang="T131">
                        <a:pos x="T26" y="T27"/>
                      </a:cxn>
                      <a:cxn ang="T132">
                        <a:pos x="T28" y="T29"/>
                      </a:cxn>
                      <a:cxn ang="T133">
                        <a:pos x="T30" y="T31"/>
                      </a:cxn>
                      <a:cxn ang="T134">
                        <a:pos x="T32" y="T33"/>
                      </a:cxn>
                      <a:cxn ang="T135">
                        <a:pos x="T34" y="T35"/>
                      </a:cxn>
                      <a:cxn ang="T136">
                        <a:pos x="T36" y="T37"/>
                      </a:cxn>
                      <a:cxn ang="T137">
                        <a:pos x="T38" y="T39"/>
                      </a:cxn>
                      <a:cxn ang="T138">
                        <a:pos x="T40" y="T41"/>
                      </a:cxn>
                      <a:cxn ang="T139">
                        <a:pos x="T42" y="T43"/>
                      </a:cxn>
                      <a:cxn ang="T140">
                        <a:pos x="T44" y="T45"/>
                      </a:cxn>
                      <a:cxn ang="T141">
                        <a:pos x="T46" y="T47"/>
                      </a:cxn>
                      <a:cxn ang="T142">
                        <a:pos x="T48" y="T49"/>
                      </a:cxn>
                      <a:cxn ang="T143">
                        <a:pos x="T50" y="T51"/>
                      </a:cxn>
                      <a:cxn ang="T144">
                        <a:pos x="T52" y="T53"/>
                      </a:cxn>
                      <a:cxn ang="T145">
                        <a:pos x="T54" y="T55"/>
                      </a:cxn>
                      <a:cxn ang="T146">
                        <a:pos x="T56" y="T57"/>
                      </a:cxn>
                      <a:cxn ang="T147">
                        <a:pos x="T58" y="T59"/>
                      </a:cxn>
                      <a:cxn ang="T148">
                        <a:pos x="T60" y="T61"/>
                      </a:cxn>
                      <a:cxn ang="T149">
                        <a:pos x="T62" y="T63"/>
                      </a:cxn>
                      <a:cxn ang="T150">
                        <a:pos x="T64" y="T65"/>
                      </a:cxn>
                      <a:cxn ang="T151">
                        <a:pos x="T66" y="T67"/>
                      </a:cxn>
                      <a:cxn ang="T152">
                        <a:pos x="T68" y="T69"/>
                      </a:cxn>
                      <a:cxn ang="T153">
                        <a:pos x="T70" y="T71"/>
                      </a:cxn>
                      <a:cxn ang="T154">
                        <a:pos x="T72" y="T73"/>
                      </a:cxn>
                      <a:cxn ang="T155">
                        <a:pos x="T74" y="T75"/>
                      </a:cxn>
                      <a:cxn ang="T156">
                        <a:pos x="T76" y="T77"/>
                      </a:cxn>
                      <a:cxn ang="T157">
                        <a:pos x="T78" y="T79"/>
                      </a:cxn>
                      <a:cxn ang="T158">
                        <a:pos x="T80" y="T81"/>
                      </a:cxn>
                      <a:cxn ang="T159">
                        <a:pos x="T82" y="T83"/>
                      </a:cxn>
                      <a:cxn ang="T160">
                        <a:pos x="T84" y="T85"/>
                      </a:cxn>
                      <a:cxn ang="T161">
                        <a:pos x="T86" y="T87"/>
                      </a:cxn>
                      <a:cxn ang="T162">
                        <a:pos x="T88" y="T89"/>
                      </a:cxn>
                      <a:cxn ang="T163">
                        <a:pos x="T90" y="T91"/>
                      </a:cxn>
                      <a:cxn ang="T164">
                        <a:pos x="T92" y="T93"/>
                      </a:cxn>
                      <a:cxn ang="T165">
                        <a:pos x="T94" y="T95"/>
                      </a:cxn>
                      <a:cxn ang="T166">
                        <a:pos x="T96" y="T97"/>
                      </a:cxn>
                      <a:cxn ang="T167">
                        <a:pos x="T98" y="T99"/>
                      </a:cxn>
                      <a:cxn ang="T168">
                        <a:pos x="T100" y="T101"/>
                      </a:cxn>
                      <a:cxn ang="T169">
                        <a:pos x="T102" y="T103"/>
                      </a:cxn>
                      <a:cxn ang="T170">
                        <a:pos x="T104" y="T105"/>
                      </a:cxn>
                      <a:cxn ang="T171">
                        <a:pos x="T106" y="T107"/>
                      </a:cxn>
                      <a:cxn ang="T172">
                        <a:pos x="T108" y="T109"/>
                      </a:cxn>
                      <a:cxn ang="T173">
                        <a:pos x="T110" y="T111"/>
                      </a:cxn>
                      <a:cxn ang="T174">
                        <a:pos x="T112" y="T113"/>
                      </a:cxn>
                      <a:cxn ang="T175">
                        <a:pos x="T114" y="T115"/>
                      </a:cxn>
                      <a:cxn ang="T176">
                        <a:pos x="T116" y="T117"/>
                      </a:cxn>
                    </a:cxnLst>
                    <a:rect l="T177" t="T178" r="T179" b="T180"/>
                    <a:pathLst>
                      <a:path w="243" h="165">
                        <a:moveTo>
                          <a:pt x="91" y="0"/>
                        </a:moveTo>
                        <a:lnTo>
                          <a:pt x="81" y="4"/>
                        </a:lnTo>
                        <a:lnTo>
                          <a:pt x="81" y="13"/>
                        </a:lnTo>
                        <a:lnTo>
                          <a:pt x="78" y="24"/>
                        </a:lnTo>
                        <a:lnTo>
                          <a:pt x="66" y="25"/>
                        </a:lnTo>
                        <a:lnTo>
                          <a:pt x="60" y="25"/>
                        </a:lnTo>
                        <a:lnTo>
                          <a:pt x="58" y="37"/>
                        </a:lnTo>
                        <a:lnTo>
                          <a:pt x="55" y="46"/>
                        </a:lnTo>
                        <a:lnTo>
                          <a:pt x="43" y="46"/>
                        </a:lnTo>
                        <a:lnTo>
                          <a:pt x="37" y="55"/>
                        </a:lnTo>
                        <a:lnTo>
                          <a:pt x="28" y="61"/>
                        </a:lnTo>
                        <a:lnTo>
                          <a:pt x="16" y="64"/>
                        </a:lnTo>
                        <a:lnTo>
                          <a:pt x="6" y="73"/>
                        </a:lnTo>
                        <a:lnTo>
                          <a:pt x="4" y="82"/>
                        </a:lnTo>
                        <a:lnTo>
                          <a:pt x="0" y="94"/>
                        </a:lnTo>
                        <a:lnTo>
                          <a:pt x="0" y="108"/>
                        </a:lnTo>
                        <a:lnTo>
                          <a:pt x="3" y="121"/>
                        </a:lnTo>
                        <a:lnTo>
                          <a:pt x="12" y="130"/>
                        </a:lnTo>
                        <a:lnTo>
                          <a:pt x="18" y="142"/>
                        </a:lnTo>
                        <a:lnTo>
                          <a:pt x="30" y="153"/>
                        </a:lnTo>
                        <a:lnTo>
                          <a:pt x="39" y="154"/>
                        </a:lnTo>
                        <a:lnTo>
                          <a:pt x="49" y="159"/>
                        </a:lnTo>
                        <a:lnTo>
                          <a:pt x="61" y="165"/>
                        </a:lnTo>
                        <a:lnTo>
                          <a:pt x="73" y="165"/>
                        </a:lnTo>
                        <a:lnTo>
                          <a:pt x="85" y="163"/>
                        </a:lnTo>
                        <a:lnTo>
                          <a:pt x="99" y="162"/>
                        </a:lnTo>
                        <a:lnTo>
                          <a:pt x="108" y="157"/>
                        </a:lnTo>
                        <a:lnTo>
                          <a:pt x="120" y="156"/>
                        </a:lnTo>
                        <a:lnTo>
                          <a:pt x="132" y="153"/>
                        </a:lnTo>
                        <a:lnTo>
                          <a:pt x="139" y="162"/>
                        </a:lnTo>
                        <a:lnTo>
                          <a:pt x="148" y="160"/>
                        </a:lnTo>
                        <a:lnTo>
                          <a:pt x="154" y="150"/>
                        </a:lnTo>
                        <a:lnTo>
                          <a:pt x="147" y="142"/>
                        </a:lnTo>
                        <a:lnTo>
                          <a:pt x="147" y="132"/>
                        </a:lnTo>
                        <a:lnTo>
                          <a:pt x="151" y="121"/>
                        </a:lnTo>
                        <a:lnTo>
                          <a:pt x="166" y="123"/>
                        </a:lnTo>
                        <a:lnTo>
                          <a:pt x="183" y="124"/>
                        </a:lnTo>
                        <a:lnTo>
                          <a:pt x="177" y="115"/>
                        </a:lnTo>
                        <a:lnTo>
                          <a:pt x="175" y="103"/>
                        </a:lnTo>
                        <a:lnTo>
                          <a:pt x="187" y="100"/>
                        </a:lnTo>
                        <a:lnTo>
                          <a:pt x="204" y="103"/>
                        </a:lnTo>
                        <a:lnTo>
                          <a:pt x="214" y="109"/>
                        </a:lnTo>
                        <a:lnTo>
                          <a:pt x="229" y="109"/>
                        </a:lnTo>
                        <a:lnTo>
                          <a:pt x="240" y="108"/>
                        </a:lnTo>
                        <a:lnTo>
                          <a:pt x="243" y="96"/>
                        </a:lnTo>
                        <a:lnTo>
                          <a:pt x="243" y="84"/>
                        </a:lnTo>
                        <a:lnTo>
                          <a:pt x="238" y="72"/>
                        </a:lnTo>
                        <a:lnTo>
                          <a:pt x="232" y="63"/>
                        </a:lnTo>
                        <a:lnTo>
                          <a:pt x="223" y="54"/>
                        </a:lnTo>
                        <a:lnTo>
                          <a:pt x="214" y="48"/>
                        </a:lnTo>
                        <a:lnTo>
                          <a:pt x="201" y="42"/>
                        </a:lnTo>
                        <a:lnTo>
                          <a:pt x="189" y="40"/>
                        </a:lnTo>
                        <a:lnTo>
                          <a:pt x="177" y="36"/>
                        </a:lnTo>
                        <a:lnTo>
                          <a:pt x="163" y="31"/>
                        </a:lnTo>
                        <a:lnTo>
                          <a:pt x="148" y="25"/>
                        </a:lnTo>
                        <a:lnTo>
                          <a:pt x="132" y="19"/>
                        </a:lnTo>
                        <a:lnTo>
                          <a:pt x="118" y="9"/>
                        </a:lnTo>
                        <a:lnTo>
                          <a:pt x="103" y="4"/>
                        </a:lnTo>
                        <a:lnTo>
                          <a:pt x="91" y="0"/>
                        </a:lnTo>
                        <a:close/>
                      </a:path>
                    </a:pathLst>
                  </a:custGeom>
                  <a:solidFill>
                    <a:srgbClr val="CCFFCC">
                      <a:alpha val="50195"/>
                    </a:srgbClr>
                  </a:solidFill>
                  <a:ln w="0">
                    <a:solidFill>
                      <a:srgbClr val="3366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75812" name="Freeform 10"/>
                  <p:cNvSpPr>
                    <a:spLocks/>
                  </p:cNvSpPr>
                  <p:nvPr/>
                </p:nvSpPr>
                <p:spPr bwMode="auto">
                  <a:xfrm>
                    <a:off x="4242" y="2471"/>
                    <a:ext cx="396" cy="450"/>
                  </a:xfrm>
                  <a:custGeom>
                    <a:avLst/>
                    <a:gdLst>
                      <a:gd name="T0" fmla="*/ 77 w 396"/>
                      <a:gd name="T1" fmla="*/ 70 h 450"/>
                      <a:gd name="T2" fmla="*/ 90 w 396"/>
                      <a:gd name="T3" fmla="*/ 100 h 450"/>
                      <a:gd name="T4" fmla="*/ 87 w 396"/>
                      <a:gd name="T5" fmla="*/ 144 h 450"/>
                      <a:gd name="T6" fmla="*/ 74 w 396"/>
                      <a:gd name="T7" fmla="*/ 190 h 450"/>
                      <a:gd name="T8" fmla="*/ 74 w 396"/>
                      <a:gd name="T9" fmla="*/ 225 h 450"/>
                      <a:gd name="T10" fmla="*/ 74 w 396"/>
                      <a:gd name="T11" fmla="*/ 261 h 450"/>
                      <a:gd name="T12" fmla="*/ 72 w 396"/>
                      <a:gd name="T13" fmla="*/ 301 h 450"/>
                      <a:gd name="T14" fmla="*/ 45 w 396"/>
                      <a:gd name="T15" fmla="*/ 324 h 450"/>
                      <a:gd name="T16" fmla="*/ 17 w 396"/>
                      <a:gd name="T17" fmla="*/ 334 h 450"/>
                      <a:gd name="T18" fmla="*/ 29 w 396"/>
                      <a:gd name="T19" fmla="*/ 358 h 450"/>
                      <a:gd name="T20" fmla="*/ 44 w 396"/>
                      <a:gd name="T21" fmla="*/ 384 h 450"/>
                      <a:gd name="T22" fmla="*/ 9 w 396"/>
                      <a:gd name="T23" fmla="*/ 402 h 450"/>
                      <a:gd name="T24" fmla="*/ 21 w 396"/>
                      <a:gd name="T25" fmla="*/ 426 h 450"/>
                      <a:gd name="T26" fmla="*/ 54 w 396"/>
                      <a:gd name="T27" fmla="*/ 450 h 450"/>
                      <a:gd name="T28" fmla="*/ 74 w 396"/>
                      <a:gd name="T29" fmla="*/ 421 h 450"/>
                      <a:gd name="T30" fmla="*/ 107 w 396"/>
                      <a:gd name="T31" fmla="*/ 412 h 450"/>
                      <a:gd name="T32" fmla="*/ 123 w 396"/>
                      <a:gd name="T33" fmla="*/ 373 h 450"/>
                      <a:gd name="T34" fmla="*/ 143 w 396"/>
                      <a:gd name="T35" fmla="*/ 336 h 450"/>
                      <a:gd name="T36" fmla="*/ 173 w 396"/>
                      <a:gd name="T37" fmla="*/ 322 h 450"/>
                      <a:gd name="T38" fmla="*/ 155 w 396"/>
                      <a:gd name="T39" fmla="*/ 295 h 450"/>
                      <a:gd name="T40" fmla="*/ 137 w 396"/>
                      <a:gd name="T41" fmla="*/ 268 h 450"/>
                      <a:gd name="T42" fmla="*/ 149 w 396"/>
                      <a:gd name="T43" fmla="*/ 237 h 450"/>
                      <a:gd name="T44" fmla="*/ 165 w 396"/>
                      <a:gd name="T45" fmla="*/ 208 h 450"/>
                      <a:gd name="T46" fmla="*/ 209 w 396"/>
                      <a:gd name="T47" fmla="*/ 199 h 450"/>
                      <a:gd name="T48" fmla="*/ 242 w 396"/>
                      <a:gd name="T49" fmla="*/ 220 h 450"/>
                      <a:gd name="T50" fmla="*/ 252 w 396"/>
                      <a:gd name="T51" fmla="*/ 196 h 450"/>
                      <a:gd name="T52" fmla="*/ 287 w 396"/>
                      <a:gd name="T53" fmla="*/ 183 h 450"/>
                      <a:gd name="T54" fmla="*/ 308 w 396"/>
                      <a:gd name="T55" fmla="*/ 165 h 450"/>
                      <a:gd name="T56" fmla="*/ 282 w 396"/>
                      <a:gd name="T57" fmla="*/ 141 h 450"/>
                      <a:gd name="T58" fmla="*/ 282 w 396"/>
                      <a:gd name="T59" fmla="*/ 132 h 450"/>
                      <a:gd name="T60" fmla="*/ 327 w 396"/>
                      <a:gd name="T61" fmla="*/ 138 h 450"/>
                      <a:gd name="T62" fmla="*/ 378 w 396"/>
                      <a:gd name="T63" fmla="*/ 132 h 450"/>
                      <a:gd name="T64" fmla="*/ 386 w 396"/>
                      <a:gd name="T65" fmla="*/ 117 h 450"/>
                      <a:gd name="T66" fmla="*/ 353 w 396"/>
                      <a:gd name="T67" fmla="*/ 103 h 450"/>
                      <a:gd name="T68" fmla="*/ 314 w 396"/>
                      <a:gd name="T69" fmla="*/ 90 h 450"/>
                      <a:gd name="T70" fmla="*/ 281 w 396"/>
                      <a:gd name="T71" fmla="*/ 81 h 450"/>
                      <a:gd name="T72" fmla="*/ 243 w 396"/>
                      <a:gd name="T73" fmla="*/ 81 h 450"/>
                      <a:gd name="T74" fmla="*/ 221 w 396"/>
                      <a:gd name="T75" fmla="*/ 61 h 450"/>
                      <a:gd name="T76" fmla="*/ 200 w 396"/>
                      <a:gd name="T77" fmla="*/ 31 h 450"/>
                      <a:gd name="T78" fmla="*/ 183 w 396"/>
                      <a:gd name="T79" fmla="*/ 1 h 450"/>
                      <a:gd name="T80" fmla="*/ 152 w 396"/>
                      <a:gd name="T81" fmla="*/ 0 h 450"/>
                      <a:gd name="T82" fmla="*/ 129 w 396"/>
                      <a:gd name="T83" fmla="*/ 27 h 450"/>
                      <a:gd name="T84" fmla="*/ 98 w 396"/>
                      <a:gd name="T85" fmla="*/ 42 h 450"/>
                      <a:gd name="T86" fmla="*/ 72 w 396"/>
                      <a:gd name="T87" fmla="*/ 51 h 450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w 396"/>
                      <a:gd name="T133" fmla="*/ 0 h 450"/>
                      <a:gd name="T134" fmla="*/ 396 w 396"/>
                      <a:gd name="T135" fmla="*/ 450 h 450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T132" t="T133" r="T134" b="T135"/>
                    <a:pathLst>
                      <a:path w="396" h="450">
                        <a:moveTo>
                          <a:pt x="72" y="51"/>
                        </a:moveTo>
                        <a:lnTo>
                          <a:pt x="74" y="61"/>
                        </a:lnTo>
                        <a:lnTo>
                          <a:pt x="77" y="70"/>
                        </a:lnTo>
                        <a:lnTo>
                          <a:pt x="86" y="79"/>
                        </a:lnTo>
                        <a:lnTo>
                          <a:pt x="93" y="88"/>
                        </a:lnTo>
                        <a:lnTo>
                          <a:pt x="90" y="100"/>
                        </a:lnTo>
                        <a:lnTo>
                          <a:pt x="90" y="114"/>
                        </a:lnTo>
                        <a:lnTo>
                          <a:pt x="90" y="129"/>
                        </a:lnTo>
                        <a:lnTo>
                          <a:pt x="87" y="144"/>
                        </a:lnTo>
                        <a:lnTo>
                          <a:pt x="86" y="160"/>
                        </a:lnTo>
                        <a:lnTo>
                          <a:pt x="83" y="175"/>
                        </a:lnTo>
                        <a:lnTo>
                          <a:pt x="74" y="190"/>
                        </a:lnTo>
                        <a:lnTo>
                          <a:pt x="62" y="201"/>
                        </a:lnTo>
                        <a:lnTo>
                          <a:pt x="68" y="216"/>
                        </a:lnTo>
                        <a:lnTo>
                          <a:pt x="74" y="225"/>
                        </a:lnTo>
                        <a:lnTo>
                          <a:pt x="74" y="235"/>
                        </a:lnTo>
                        <a:lnTo>
                          <a:pt x="75" y="247"/>
                        </a:lnTo>
                        <a:lnTo>
                          <a:pt x="74" y="261"/>
                        </a:lnTo>
                        <a:lnTo>
                          <a:pt x="71" y="274"/>
                        </a:lnTo>
                        <a:lnTo>
                          <a:pt x="72" y="286"/>
                        </a:lnTo>
                        <a:lnTo>
                          <a:pt x="72" y="301"/>
                        </a:lnTo>
                        <a:lnTo>
                          <a:pt x="69" y="313"/>
                        </a:lnTo>
                        <a:lnTo>
                          <a:pt x="59" y="319"/>
                        </a:lnTo>
                        <a:lnTo>
                          <a:pt x="45" y="324"/>
                        </a:lnTo>
                        <a:lnTo>
                          <a:pt x="35" y="330"/>
                        </a:lnTo>
                        <a:lnTo>
                          <a:pt x="24" y="331"/>
                        </a:lnTo>
                        <a:lnTo>
                          <a:pt x="17" y="334"/>
                        </a:lnTo>
                        <a:lnTo>
                          <a:pt x="14" y="343"/>
                        </a:lnTo>
                        <a:lnTo>
                          <a:pt x="17" y="352"/>
                        </a:lnTo>
                        <a:lnTo>
                          <a:pt x="29" y="358"/>
                        </a:lnTo>
                        <a:lnTo>
                          <a:pt x="33" y="367"/>
                        </a:lnTo>
                        <a:lnTo>
                          <a:pt x="45" y="373"/>
                        </a:lnTo>
                        <a:lnTo>
                          <a:pt x="44" y="384"/>
                        </a:lnTo>
                        <a:lnTo>
                          <a:pt x="33" y="390"/>
                        </a:lnTo>
                        <a:lnTo>
                          <a:pt x="23" y="394"/>
                        </a:lnTo>
                        <a:lnTo>
                          <a:pt x="9" y="402"/>
                        </a:lnTo>
                        <a:lnTo>
                          <a:pt x="0" y="409"/>
                        </a:lnTo>
                        <a:lnTo>
                          <a:pt x="9" y="420"/>
                        </a:lnTo>
                        <a:lnTo>
                          <a:pt x="21" y="426"/>
                        </a:lnTo>
                        <a:lnTo>
                          <a:pt x="32" y="435"/>
                        </a:lnTo>
                        <a:lnTo>
                          <a:pt x="41" y="442"/>
                        </a:lnTo>
                        <a:lnTo>
                          <a:pt x="54" y="450"/>
                        </a:lnTo>
                        <a:lnTo>
                          <a:pt x="57" y="441"/>
                        </a:lnTo>
                        <a:lnTo>
                          <a:pt x="63" y="429"/>
                        </a:lnTo>
                        <a:lnTo>
                          <a:pt x="74" y="421"/>
                        </a:lnTo>
                        <a:lnTo>
                          <a:pt x="84" y="415"/>
                        </a:lnTo>
                        <a:lnTo>
                          <a:pt x="96" y="411"/>
                        </a:lnTo>
                        <a:lnTo>
                          <a:pt x="107" y="412"/>
                        </a:lnTo>
                        <a:lnTo>
                          <a:pt x="113" y="402"/>
                        </a:lnTo>
                        <a:lnTo>
                          <a:pt x="119" y="387"/>
                        </a:lnTo>
                        <a:lnTo>
                          <a:pt x="123" y="373"/>
                        </a:lnTo>
                        <a:lnTo>
                          <a:pt x="126" y="355"/>
                        </a:lnTo>
                        <a:lnTo>
                          <a:pt x="135" y="345"/>
                        </a:lnTo>
                        <a:lnTo>
                          <a:pt x="143" y="336"/>
                        </a:lnTo>
                        <a:lnTo>
                          <a:pt x="152" y="330"/>
                        </a:lnTo>
                        <a:lnTo>
                          <a:pt x="165" y="330"/>
                        </a:lnTo>
                        <a:lnTo>
                          <a:pt x="173" y="322"/>
                        </a:lnTo>
                        <a:lnTo>
                          <a:pt x="176" y="307"/>
                        </a:lnTo>
                        <a:lnTo>
                          <a:pt x="162" y="303"/>
                        </a:lnTo>
                        <a:lnTo>
                          <a:pt x="155" y="295"/>
                        </a:lnTo>
                        <a:lnTo>
                          <a:pt x="143" y="292"/>
                        </a:lnTo>
                        <a:lnTo>
                          <a:pt x="138" y="280"/>
                        </a:lnTo>
                        <a:lnTo>
                          <a:pt x="137" y="268"/>
                        </a:lnTo>
                        <a:lnTo>
                          <a:pt x="138" y="258"/>
                        </a:lnTo>
                        <a:lnTo>
                          <a:pt x="143" y="244"/>
                        </a:lnTo>
                        <a:lnTo>
                          <a:pt x="149" y="237"/>
                        </a:lnTo>
                        <a:lnTo>
                          <a:pt x="152" y="225"/>
                        </a:lnTo>
                        <a:lnTo>
                          <a:pt x="155" y="214"/>
                        </a:lnTo>
                        <a:lnTo>
                          <a:pt x="165" y="208"/>
                        </a:lnTo>
                        <a:lnTo>
                          <a:pt x="182" y="202"/>
                        </a:lnTo>
                        <a:lnTo>
                          <a:pt x="195" y="193"/>
                        </a:lnTo>
                        <a:lnTo>
                          <a:pt x="209" y="199"/>
                        </a:lnTo>
                        <a:lnTo>
                          <a:pt x="219" y="205"/>
                        </a:lnTo>
                        <a:lnTo>
                          <a:pt x="228" y="211"/>
                        </a:lnTo>
                        <a:lnTo>
                          <a:pt x="242" y="220"/>
                        </a:lnTo>
                        <a:lnTo>
                          <a:pt x="254" y="219"/>
                        </a:lnTo>
                        <a:lnTo>
                          <a:pt x="258" y="208"/>
                        </a:lnTo>
                        <a:lnTo>
                          <a:pt x="252" y="196"/>
                        </a:lnTo>
                        <a:lnTo>
                          <a:pt x="257" y="184"/>
                        </a:lnTo>
                        <a:lnTo>
                          <a:pt x="273" y="181"/>
                        </a:lnTo>
                        <a:lnTo>
                          <a:pt x="287" y="183"/>
                        </a:lnTo>
                        <a:lnTo>
                          <a:pt x="293" y="172"/>
                        </a:lnTo>
                        <a:lnTo>
                          <a:pt x="302" y="168"/>
                        </a:lnTo>
                        <a:lnTo>
                          <a:pt x="308" y="165"/>
                        </a:lnTo>
                        <a:lnTo>
                          <a:pt x="299" y="153"/>
                        </a:lnTo>
                        <a:lnTo>
                          <a:pt x="291" y="147"/>
                        </a:lnTo>
                        <a:lnTo>
                          <a:pt x="282" y="141"/>
                        </a:lnTo>
                        <a:lnTo>
                          <a:pt x="272" y="132"/>
                        </a:lnTo>
                        <a:lnTo>
                          <a:pt x="272" y="126"/>
                        </a:lnTo>
                        <a:lnTo>
                          <a:pt x="282" y="132"/>
                        </a:lnTo>
                        <a:lnTo>
                          <a:pt x="296" y="129"/>
                        </a:lnTo>
                        <a:lnTo>
                          <a:pt x="308" y="136"/>
                        </a:lnTo>
                        <a:lnTo>
                          <a:pt x="327" y="138"/>
                        </a:lnTo>
                        <a:lnTo>
                          <a:pt x="348" y="135"/>
                        </a:lnTo>
                        <a:lnTo>
                          <a:pt x="363" y="132"/>
                        </a:lnTo>
                        <a:lnTo>
                          <a:pt x="378" y="132"/>
                        </a:lnTo>
                        <a:lnTo>
                          <a:pt x="390" y="132"/>
                        </a:lnTo>
                        <a:lnTo>
                          <a:pt x="396" y="121"/>
                        </a:lnTo>
                        <a:lnTo>
                          <a:pt x="386" y="117"/>
                        </a:lnTo>
                        <a:lnTo>
                          <a:pt x="377" y="114"/>
                        </a:lnTo>
                        <a:lnTo>
                          <a:pt x="366" y="109"/>
                        </a:lnTo>
                        <a:lnTo>
                          <a:pt x="353" y="103"/>
                        </a:lnTo>
                        <a:lnTo>
                          <a:pt x="342" y="102"/>
                        </a:lnTo>
                        <a:lnTo>
                          <a:pt x="329" y="96"/>
                        </a:lnTo>
                        <a:lnTo>
                          <a:pt x="314" y="90"/>
                        </a:lnTo>
                        <a:lnTo>
                          <a:pt x="306" y="81"/>
                        </a:lnTo>
                        <a:lnTo>
                          <a:pt x="294" y="78"/>
                        </a:lnTo>
                        <a:lnTo>
                          <a:pt x="281" y="81"/>
                        </a:lnTo>
                        <a:lnTo>
                          <a:pt x="266" y="81"/>
                        </a:lnTo>
                        <a:lnTo>
                          <a:pt x="254" y="82"/>
                        </a:lnTo>
                        <a:lnTo>
                          <a:pt x="243" y="81"/>
                        </a:lnTo>
                        <a:lnTo>
                          <a:pt x="233" y="78"/>
                        </a:lnTo>
                        <a:lnTo>
                          <a:pt x="228" y="69"/>
                        </a:lnTo>
                        <a:lnTo>
                          <a:pt x="221" y="61"/>
                        </a:lnTo>
                        <a:lnTo>
                          <a:pt x="212" y="52"/>
                        </a:lnTo>
                        <a:lnTo>
                          <a:pt x="204" y="42"/>
                        </a:lnTo>
                        <a:lnTo>
                          <a:pt x="200" y="31"/>
                        </a:lnTo>
                        <a:lnTo>
                          <a:pt x="194" y="22"/>
                        </a:lnTo>
                        <a:lnTo>
                          <a:pt x="189" y="10"/>
                        </a:lnTo>
                        <a:lnTo>
                          <a:pt x="183" y="1"/>
                        </a:lnTo>
                        <a:lnTo>
                          <a:pt x="173" y="1"/>
                        </a:lnTo>
                        <a:lnTo>
                          <a:pt x="162" y="0"/>
                        </a:lnTo>
                        <a:lnTo>
                          <a:pt x="152" y="0"/>
                        </a:lnTo>
                        <a:lnTo>
                          <a:pt x="143" y="9"/>
                        </a:lnTo>
                        <a:lnTo>
                          <a:pt x="135" y="15"/>
                        </a:lnTo>
                        <a:lnTo>
                          <a:pt x="129" y="27"/>
                        </a:lnTo>
                        <a:lnTo>
                          <a:pt x="119" y="34"/>
                        </a:lnTo>
                        <a:lnTo>
                          <a:pt x="110" y="40"/>
                        </a:lnTo>
                        <a:lnTo>
                          <a:pt x="98" y="42"/>
                        </a:lnTo>
                        <a:lnTo>
                          <a:pt x="87" y="42"/>
                        </a:lnTo>
                        <a:lnTo>
                          <a:pt x="78" y="39"/>
                        </a:lnTo>
                        <a:lnTo>
                          <a:pt x="72" y="51"/>
                        </a:lnTo>
                        <a:close/>
                      </a:path>
                    </a:pathLst>
                  </a:custGeom>
                  <a:solidFill>
                    <a:srgbClr val="CCFFCC">
                      <a:alpha val="50195"/>
                    </a:srgbClr>
                  </a:solidFill>
                  <a:ln w="0">
                    <a:solidFill>
                      <a:srgbClr val="3366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75813" name="Freeform 11"/>
                  <p:cNvSpPr>
                    <a:spLocks/>
                  </p:cNvSpPr>
                  <p:nvPr/>
                </p:nvSpPr>
                <p:spPr bwMode="auto">
                  <a:xfrm>
                    <a:off x="3347" y="1410"/>
                    <a:ext cx="1909" cy="1170"/>
                  </a:xfrm>
                  <a:custGeom>
                    <a:avLst/>
                    <a:gdLst>
                      <a:gd name="T0" fmla="*/ 484 w 1909"/>
                      <a:gd name="T1" fmla="*/ 51 h 1170"/>
                      <a:gd name="T2" fmla="*/ 442 w 1909"/>
                      <a:gd name="T3" fmla="*/ 125 h 1170"/>
                      <a:gd name="T4" fmla="*/ 289 w 1909"/>
                      <a:gd name="T5" fmla="*/ 68 h 1170"/>
                      <a:gd name="T6" fmla="*/ 211 w 1909"/>
                      <a:gd name="T7" fmla="*/ 132 h 1170"/>
                      <a:gd name="T8" fmla="*/ 97 w 1909"/>
                      <a:gd name="T9" fmla="*/ 219 h 1170"/>
                      <a:gd name="T10" fmla="*/ 0 w 1909"/>
                      <a:gd name="T11" fmla="*/ 312 h 1170"/>
                      <a:gd name="T12" fmla="*/ 52 w 1909"/>
                      <a:gd name="T13" fmla="*/ 414 h 1170"/>
                      <a:gd name="T14" fmla="*/ 105 w 1909"/>
                      <a:gd name="T15" fmla="*/ 512 h 1170"/>
                      <a:gd name="T16" fmla="*/ 34 w 1909"/>
                      <a:gd name="T17" fmla="*/ 623 h 1170"/>
                      <a:gd name="T18" fmla="*/ 6 w 1909"/>
                      <a:gd name="T19" fmla="*/ 776 h 1170"/>
                      <a:gd name="T20" fmla="*/ 46 w 1909"/>
                      <a:gd name="T21" fmla="*/ 881 h 1170"/>
                      <a:gd name="T22" fmla="*/ 124 w 1909"/>
                      <a:gd name="T23" fmla="*/ 1002 h 1170"/>
                      <a:gd name="T24" fmla="*/ 199 w 1909"/>
                      <a:gd name="T25" fmla="*/ 945 h 1170"/>
                      <a:gd name="T26" fmla="*/ 307 w 1909"/>
                      <a:gd name="T27" fmla="*/ 887 h 1170"/>
                      <a:gd name="T28" fmla="*/ 424 w 1909"/>
                      <a:gd name="T29" fmla="*/ 941 h 1170"/>
                      <a:gd name="T30" fmla="*/ 529 w 1909"/>
                      <a:gd name="T31" fmla="*/ 978 h 1170"/>
                      <a:gd name="T32" fmla="*/ 604 w 1909"/>
                      <a:gd name="T33" fmla="*/ 1055 h 1170"/>
                      <a:gd name="T34" fmla="*/ 582 w 1909"/>
                      <a:gd name="T35" fmla="*/ 1155 h 1170"/>
                      <a:gd name="T36" fmla="*/ 640 w 1909"/>
                      <a:gd name="T37" fmla="*/ 1083 h 1170"/>
                      <a:gd name="T38" fmla="*/ 696 w 1909"/>
                      <a:gd name="T39" fmla="*/ 1055 h 1170"/>
                      <a:gd name="T40" fmla="*/ 826 w 1909"/>
                      <a:gd name="T41" fmla="*/ 1035 h 1170"/>
                      <a:gd name="T42" fmla="*/ 981 w 1909"/>
                      <a:gd name="T43" fmla="*/ 1052 h 1170"/>
                      <a:gd name="T44" fmla="*/ 1056 w 1909"/>
                      <a:gd name="T45" fmla="*/ 1017 h 1170"/>
                      <a:gd name="T46" fmla="*/ 1138 w 1909"/>
                      <a:gd name="T47" fmla="*/ 1038 h 1170"/>
                      <a:gd name="T48" fmla="*/ 1198 w 1909"/>
                      <a:gd name="T49" fmla="*/ 1080 h 1170"/>
                      <a:gd name="T50" fmla="*/ 1284 w 1909"/>
                      <a:gd name="T51" fmla="*/ 1107 h 1170"/>
                      <a:gd name="T52" fmla="*/ 1272 w 1909"/>
                      <a:gd name="T53" fmla="*/ 1011 h 1170"/>
                      <a:gd name="T54" fmla="*/ 1341 w 1909"/>
                      <a:gd name="T55" fmla="*/ 881 h 1170"/>
                      <a:gd name="T56" fmla="*/ 1447 w 1909"/>
                      <a:gd name="T57" fmla="*/ 867 h 1170"/>
                      <a:gd name="T58" fmla="*/ 1542 w 1909"/>
                      <a:gd name="T59" fmla="*/ 947 h 1170"/>
                      <a:gd name="T60" fmla="*/ 1630 w 1909"/>
                      <a:gd name="T61" fmla="*/ 1023 h 1170"/>
                      <a:gd name="T62" fmla="*/ 1741 w 1909"/>
                      <a:gd name="T63" fmla="*/ 998 h 1170"/>
                      <a:gd name="T64" fmla="*/ 1828 w 1909"/>
                      <a:gd name="T65" fmla="*/ 900 h 1170"/>
                      <a:gd name="T66" fmla="*/ 1858 w 1909"/>
                      <a:gd name="T67" fmla="*/ 833 h 1170"/>
                      <a:gd name="T68" fmla="*/ 1888 w 1909"/>
                      <a:gd name="T69" fmla="*/ 765 h 1170"/>
                      <a:gd name="T70" fmla="*/ 1828 w 1909"/>
                      <a:gd name="T71" fmla="*/ 690 h 1170"/>
                      <a:gd name="T72" fmla="*/ 1735 w 1909"/>
                      <a:gd name="T73" fmla="*/ 611 h 1170"/>
                      <a:gd name="T74" fmla="*/ 1602 w 1909"/>
                      <a:gd name="T75" fmla="*/ 564 h 1170"/>
                      <a:gd name="T76" fmla="*/ 1492 w 1909"/>
                      <a:gd name="T77" fmla="*/ 642 h 1170"/>
                      <a:gd name="T78" fmla="*/ 1341 w 1909"/>
                      <a:gd name="T79" fmla="*/ 648 h 1170"/>
                      <a:gd name="T80" fmla="*/ 1258 w 1909"/>
                      <a:gd name="T81" fmla="*/ 674 h 1170"/>
                      <a:gd name="T82" fmla="*/ 1135 w 1909"/>
                      <a:gd name="T83" fmla="*/ 641 h 1170"/>
                      <a:gd name="T84" fmla="*/ 1014 w 1909"/>
                      <a:gd name="T85" fmla="*/ 621 h 1170"/>
                      <a:gd name="T86" fmla="*/ 946 w 1909"/>
                      <a:gd name="T87" fmla="*/ 555 h 1170"/>
                      <a:gd name="T88" fmla="*/ 921 w 1909"/>
                      <a:gd name="T89" fmla="*/ 402 h 1170"/>
                      <a:gd name="T90" fmla="*/ 861 w 1909"/>
                      <a:gd name="T91" fmla="*/ 284 h 1170"/>
                      <a:gd name="T92" fmla="*/ 862 w 1909"/>
                      <a:gd name="T93" fmla="*/ 167 h 1170"/>
                      <a:gd name="T94" fmla="*/ 795 w 1909"/>
                      <a:gd name="T95" fmla="*/ 174 h 1170"/>
                      <a:gd name="T96" fmla="*/ 736 w 1909"/>
                      <a:gd name="T97" fmla="*/ 221 h 1170"/>
                      <a:gd name="T98" fmla="*/ 733 w 1909"/>
                      <a:gd name="T99" fmla="*/ 261 h 1170"/>
                      <a:gd name="T100" fmla="*/ 775 w 1909"/>
                      <a:gd name="T101" fmla="*/ 332 h 1170"/>
                      <a:gd name="T102" fmla="*/ 802 w 1909"/>
                      <a:gd name="T103" fmla="*/ 435 h 1170"/>
                      <a:gd name="T104" fmla="*/ 832 w 1909"/>
                      <a:gd name="T105" fmla="*/ 543 h 1170"/>
                      <a:gd name="T106" fmla="*/ 795 w 1909"/>
                      <a:gd name="T107" fmla="*/ 603 h 1170"/>
                      <a:gd name="T108" fmla="*/ 703 w 1909"/>
                      <a:gd name="T109" fmla="*/ 522 h 1170"/>
                      <a:gd name="T110" fmla="*/ 672 w 1909"/>
                      <a:gd name="T111" fmla="*/ 386 h 1170"/>
                      <a:gd name="T112" fmla="*/ 634 w 1909"/>
                      <a:gd name="T113" fmla="*/ 230 h 1170"/>
                      <a:gd name="T114" fmla="*/ 630 w 1909"/>
                      <a:gd name="T115" fmla="*/ 77 h 1170"/>
                      <a:gd name="T116" fmla="*/ 546 w 1909"/>
                      <a:gd name="T117" fmla="*/ 5 h 1170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w 1909"/>
                      <a:gd name="T178" fmla="*/ 0 h 1170"/>
                      <a:gd name="T179" fmla="*/ 1909 w 1909"/>
                      <a:gd name="T180" fmla="*/ 1170 h 1170"/>
                    </a:gdLst>
                    <a:ahLst/>
                    <a:cxnLst>
                      <a:cxn ang="T118">
                        <a:pos x="T0" y="T1"/>
                      </a:cxn>
                      <a:cxn ang="T119">
                        <a:pos x="T2" y="T3"/>
                      </a:cxn>
                      <a:cxn ang="T120">
                        <a:pos x="T4" y="T5"/>
                      </a:cxn>
                      <a:cxn ang="T121">
                        <a:pos x="T6" y="T7"/>
                      </a:cxn>
                      <a:cxn ang="T122">
                        <a:pos x="T8" y="T9"/>
                      </a:cxn>
                      <a:cxn ang="T123">
                        <a:pos x="T10" y="T11"/>
                      </a:cxn>
                      <a:cxn ang="T124">
                        <a:pos x="T12" y="T13"/>
                      </a:cxn>
                      <a:cxn ang="T125">
                        <a:pos x="T14" y="T15"/>
                      </a:cxn>
                      <a:cxn ang="T126">
                        <a:pos x="T16" y="T17"/>
                      </a:cxn>
                      <a:cxn ang="T127">
                        <a:pos x="T18" y="T19"/>
                      </a:cxn>
                      <a:cxn ang="T128">
                        <a:pos x="T20" y="T21"/>
                      </a:cxn>
                      <a:cxn ang="T129">
                        <a:pos x="T22" y="T23"/>
                      </a:cxn>
                      <a:cxn ang="T130">
                        <a:pos x="T24" y="T25"/>
                      </a:cxn>
                      <a:cxn ang="T131">
                        <a:pos x="T26" y="T27"/>
                      </a:cxn>
                      <a:cxn ang="T132">
                        <a:pos x="T28" y="T29"/>
                      </a:cxn>
                      <a:cxn ang="T133">
                        <a:pos x="T30" y="T31"/>
                      </a:cxn>
                      <a:cxn ang="T134">
                        <a:pos x="T32" y="T33"/>
                      </a:cxn>
                      <a:cxn ang="T135">
                        <a:pos x="T34" y="T35"/>
                      </a:cxn>
                      <a:cxn ang="T136">
                        <a:pos x="T36" y="T37"/>
                      </a:cxn>
                      <a:cxn ang="T137">
                        <a:pos x="T38" y="T39"/>
                      </a:cxn>
                      <a:cxn ang="T138">
                        <a:pos x="T40" y="T41"/>
                      </a:cxn>
                      <a:cxn ang="T139">
                        <a:pos x="T42" y="T43"/>
                      </a:cxn>
                      <a:cxn ang="T140">
                        <a:pos x="T44" y="T45"/>
                      </a:cxn>
                      <a:cxn ang="T141">
                        <a:pos x="T46" y="T47"/>
                      </a:cxn>
                      <a:cxn ang="T142">
                        <a:pos x="T48" y="T49"/>
                      </a:cxn>
                      <a:cxn ang="T143">
                        <a:pos x="T50" y="T51"/>
                      </a:cxn>
                      <a:cxn ang="T144">
                        <a:pos x="T52" y="T53"/>
                      </a:cxn>
                      <a:cxn ang="T145">
                        <a:pos x="T54" y="T55"/>
                      </a:cxn>
                      <a:cxn ang="T146">
                        <a:pos x="T56" y="T57"/>
                      </a:cxn>
                      <a:cxn ang="T147">
                        <a:pos x="T58" y="T59"/>
                      </a:cxn>
                      <a:cxn ang="T148">
                        <a:pos x="T60" y="T61"/>
                      </a:cxn>
                      <a:cxn ang="T149">
                        <a:pos x="T62" y="T63"/>
                      </a:cxn>
                      <a:cxn ang="T150">
                        <a:pos x="T64" y="T65"/>
                      </a:cxn>
                      <a:cxn ang="T151">
                        <a:pos x="T66" y="T67"/>
                      </a:cxn>
                      <a:cxn ang="T152">
                        <a:pos x="T68" y="T69"/>
                      </a:cxn>
                      <a:cxn ang="T153">
                        <a:pos x="T70" y="T71"/>
                      </a:cxn>
                      <a:cxn ang="T154">
                        <a:pos x="T72" y="T73"/>
                      </a:cxn>
                      <a:cxn ang="T155">
                        <a:pos x="T74" y="T75"/>
                      </a:cxn>
                      <a:cxn ang="T156">
                        <a:pos x="T76" y="T77"/>
                      </a:cxn>
                      <a:cxn ang="T157">
                        <a:pos x="T78" y="T79"/>
                      </a:cxn>
                      <a:cxn ang="T158">
                        <a:pos x="T80" y="T81"/>
                      </a:cxn>
                      <a:cxn ang="T159">
                        <a:pos x="T82" y="T83"/>
                      </a:cxn>
                      <a:cxn ang="T160">
                        <a:pos x="T84" y="T85"/>
                      </a:cxn>
                      <a:cxn ang="T161">
                        <a:pos x="T86" y="T87"/>
                      </a:cxn>
                      <a:cxn ang="T162">
                        <a:pos x="T88" y="T89"/>
                      </a:cxn>
                      <a:cxn ang="T163">
                        <a:pos x="T90" y="T91"/>
                      </a:cxn>
                      <a:cxn ang="T164">
                        <a:pos x="T92" y="T93"/>
                      </a:cxn>
                      <a:cxn ang="T165">
                        <a:pos x="T94" y="T95"/>
                      </a:cxn>
                      <a:cxn ang="T166">
                        <a:pos x="T96" y="T97"/>
                      </a:cxn>
                      <a:cxn ang="T167">
                        <a:pos x="T98" y="T99"/>
                      </a:cxn>
                      <a:cxn ang="T168">
                        <a:pos x="T100" y="T101"/>
                      </a:cxn>
                      <a:cxn ang="T169">
                        <a:pos x="T102" y="T103"/>
                      </a:cxn>
                      <a:cxn ang="T170">
                        <a:pos x="T104" y="T105"/>
                      </a:cxn>
                      <a:cxn ang="T171">
                        <a:pos x="T106" y="T107"/>
                      </a:cxn>
                      <a:cxn ang="T172">
                        <a:pos x="T108" y="T109"/>
                      </a:cxn>
                      <a:cxn ang="T173">
                        <a:pos x="T110" y="T111"/>
                      </a:cxn>
                      <a:cxn ang="T174">
                        <a:pos x="T112" y="T113"/>
                      </a:cxn>
                      <a:cxn ang="T175">
                        <a:pos x="T114" y="T115"/>
                      </a:cxn>
                      <a:cxn ang="T176">
                        <a:pos x="T116" y="T117"/>
                      </a:cxn>
                    </a:cxnLst>
                    <a:rect l="T177" t="T178" r="T179" b="T180"/>
                    <a:pathLst>
                      <a:path w="1909" h="1170">
                        <a:moveTo>
                          <a:pt x="525" y="0"/>
                        </a:moveTo>
                        <a:lnTo>
                          <a:pt x="522" y="11"/>
                        </a:lnTo>
                        <a:lnTo>
                          <a:pt x="516" y="18"/>
                        </a:lnTo>
                        <a:lnTo>
                          <a:pt x="507" y="24"/>
                        </a:lnTo>
                        <a:lnTo>
                          <a:pt x="499" y="17"/>
                        </a:lnTo>
                        <a:lnTo>
                          <a:pt x="496" y="9"/>
                        </a:lnTo>
                        <a:lnTo>
                          <a:pt x="484" y="14"/>
                        </a:lnTo>
                        <a:lnTo>
                          <a:pt x="483" y="21"/>
                        </a:lnTo>
                        <a:lnTo>
                          <a:pt x="483" y="36"/>
                        </a:lnTo>
                        <a:lnTo>
                          <a:pt x="484" y="51"/>
                        </a:lnTo>
                        <a:lnTo>
                          <a:pt x="487" y="65"/>
                        </a:lnTo>
                        <a:lnTo>
                          <a:pt x="495" y="72"/>
                        </a:lnTo>
                        <a:lnTo>
                          <a:pt x="495" y="84"/>
                        </a:lnTo>
                        <a:lnTo>
                          <a:pt x="501" y="89"/>
                        </a:lnTo>
                        <a:lnTo>
                          <a:pt x="499" y="99"/>
                        </a:lnTo>
                        <a:lnTo>
                          <a:pt x="489" y="107"/>
                        </a:lnTo>
                        <a:lnTo>
                          <a:pt x="477" y="107"/>
                        </a:lnTo>
                        <a:lnTo>
                          <a:pt x="468" y="108"/>
                        </a:lnTo>
                        <a:lnTo>
                          <a:pt x="456" y="116"/>
                        </a:lnTo>
                        <a:lnTo>
                          <a:pt x="442" y="125"/>
                        </a:lnTo>
                        <a:lnTo>
                          <a:pt x="424" y="117"/>
                        </a:lnTo>
                        <a:lnTo>
                          <a:pt x="409" y="114"/>
                        </a:lnTo>
                        <a:lnTo>
                          <a:pt x="397" y="108"/>
                        </a:lnTo>
                        <a:lnTo>
                          <a:pt x="384" y="104"/>
                        </a:lnTo>
                        <a:lnTo>
                          <a:pt x="369" y="99"/>
                        </a:lnTo>
                        <a:lnTo>
                          <a:pt x="352" y="96"/>
                        </a:lnTo>
                        <a:lnTo>
                          <a:pt x="330" y="89"/>
                        </a:lnTo>
                        <a:lnTo>
                          <a:pt x="318" y="83"/>
                        </a:lnTo>
                        <a:lnTo>
                          <a:pt x="304" y="77"/>
                        </a:lnTo>
                        <a:lnTo>
                          <a:pt x="289" y="68"/>
                        </a:lnTo>
                        <a:lnTo>
                          <a:pt x="273" y="59"/>
                        </a:lnTo>
                        <a:lnTo>
                          <a:pt x="253" y="57"/>
                        </a:lnTo>
                        <a:lnTo>
                          <a:pt x="237" y="56"/>
                        </a:lnTo>
                        <a:lnTo>
                          <a:pt x="219" y="59"/>
                        </a:lnTo>
                        <a:lnTo>
                          <a:pt x="211" y="69"/>
                        </a:lnTo>
                        <a:lnTo>
                          <a:pt x="208" y="83"/>
                        </a:lnTo>
                        <a:lnTo>
                          <a:pt x="213" y="92"/>
                        </a:lnTo>
                        <a:lnTo>
                          <a:pt x="214" y="105"/>
                        </a:lnTo>
                        <a:lnTo>
                          <a:pt x="213" y="117"/>
                        </a:lnTo>
                        <a:lnTo>
                          <a:pt x="211" y="132"/>
                        </a:lnTo>
                        <a:lnTo>
                          <a:pt x="208" y="144"/>
                        </a:lnTo>
                        <a:lnTo>
                          <a:pt x="195" y="156"/>
                        </a:lnTo>
                        <a:lnTo>
                          <a:pt x="186" y="168"/>
                        </a:lnTo>
                        <a:lnTo>
                          <a:pt x="171" y="176"/>
                        </a:lnTo>
                        <a:lnTo>
                          <a:pt x="165" y="183"/>
                        </a:lnTo>
                        <a:lnTo>
                          <a:pt x="159" y="195"/>
                        </a:lnTo>
                        <a:lnTo>
                          <a:pt x="144" y="204"/>
                        </a:lnTo>
                        <a:lnTo>
                          <a:pt x="130" y="213"/>
                        </a:lnTo>
                        <a:lnTo>
                          <a:pt x="112" y="216"/>
                        </a:lnTo>
                        <a:lnTo>
                          <a:pt x="97" y="219"/>
                        </a:lnTo>
                        <a:lnTo>
                          <a:pt x="88" y="230"/>
                        </a:lnTo>
                        <a:lnTo>
                          <a:pt x="81" y="236"/>
                        </a:lnTo>
                        <a:lnTo>
                          <a:pt x="72" y="249"/>
                        </a:lnTo>
                        <a:lnTo>
                          <a:pt x="58" y="258"/>
                        </a:lnTo>
                        <a:lnTo>
                          <a:pt x="46" y="267"/>
                        </a:lnTo>
                        <a:lnTo>
                          <a:pt x="33" y="278"/>
                        </a:lnTo>
                        <a:lnTo>
                          <a:pt x="21" y="285"/>
                        </a:lnTo>
                        <a:lnTo>
                          <a:pt x="12" y="291"/>
                        </a:lnTo>
                        <a:lnTo>
                          <a:pt x="1" y="297"/>
                        </a:lnTo>
                        <a:lnTo>
                          <a:pt x="0" y="312"/>
                        </a:lnTo>
                        <a:lnTo>
                          <a:pt x="0" y="329"/>
                        </a:lnTo>
                        <a:lnTo>
                          <a:pt x="9" y="336"/>
                        </a:lnTo>
                        <a:lnTo>
                          <a:pt x="18" y="341"/>
                        </a:lnTo>
                        <a:lnTo>
                          <a:pt x="28" y="345"/>
                        </a:lnTo>
                        <a:lnTo>
                          <a:pt x="37" y="353"/>
                        </a:lnTo>
                        <a:lnTo>
                          <a:pt x="40" y="362"/>
                        </a:lnTo>
                        <a:lnTo>
                          <a:pt x="43" y="372"/>
                        </a:lnTo>
                        <a:lnTo>
                          <a:pt x="45" y="387"/>
                        </a:lnTo>
                        <a:lnTo>
                          <a:pt x="46" y="402"/>
                        </a:lnTo>
                        <a:lnTo>
                          <a:pt x="52" y="414"/>
                        </a:lnTo>
                        <a:lnTo>
                          <a:pt x="57" y="423"/>
                        </a:lnTo>
                        <a:lnTo>
                          <a:pt x="66" y="431"/>
                        </a:lnTo>
                        <a:lnTo>
                          <a:pt x="75" y="440"/>
                        </a:lnTo>
                        <a:lnTo>
                          <a:pt x="81" y="450"/>
                        </a:lnTo>
                        <a:lnTo>
                          <a:pt x="90" y="456"/>
                        </a:lnTo>
                        <a:lnTo>
                          <a:pt x="102" y="462"/>
                        </a:lnTo>
                        <a:lnTo>
                          <a:pt x="108" y="473"/>
                        </a:lnTo>
                        <a:lnTo>
                          <a:pt x="111" y="485"/>
                        </a:lnTo>
                        <a:lnTo>
                          <a:pt x="111" y="500"/>
                        </a:lnTo>
                        <a:lnTo>
                          <a:pt x="105" y="512"/>
                        </a:lnTo>
                        <a:lnTo>
                          <a:pt x="96" y="522"/>
                        </a:lnTo>
                        <a:lnTo>
                          <a:pt x="94" y="533"/>
                        </a:lnTo>
                        <a:lnTo>
                          <a:pt x="90" y="545"/>
                        </a:lnTo>
                        <a:lnTo>
                          <a:pt x="84" y="557"/>
                        </a:lnTo>
                        <a:lnTo>
                          <a:pt x="75" y="569"/>
                        </a:lnTo>
                        <a:lnTo>
                          <a:pt x="70" y="582"/>
                        </a:lnTo>
                        <a:lnTo>
                          <a:pt x="63" y="593"/>
                        </a:lnTo>
                        <a:lnTo>
                          <a:pt x="49" y="602"/>
                        </a:lnTo>
                        <a:lnTo>
                          <a:pt x="40" y="611"/>
                        </a:lnTo>
                        <a:lnTo>
                          <a:pt x="34" y="623"/>
                        </a:lnTo>
                        <a:lnTo>
                          <a:pt x="31" y="635"/>
                        </a:lnTo>
                        <a:lnTo>
                          <a:pt x="28" y="651"/>
                        </a:lnTo>
                        <a:lnTo>
                          <a:pt x="27" y="671"/>
                        </a:lnTo>
                        <a:lnTo>
                          <a:pt x="25" y="687"/>
                        </a:lnTo>
                        <a:lnTo>
                          <a:pt x="25" y="705"/>
                        </a:lnTo>
                        <a:lnTo>
                          <a:pt x="25" y="720"/>
                        </a:lnTo>
                        <a:lnTo>
                          <a:pt x="24" y="735"/>
                        </a:lnTo>
                        <a:lnTo>
                          <a:pt x="19" y="750"/>
                        </a:lnTo>
                        <a:lnTo>
                          <a:pt x="12" y="764"/>
                        </a:lnTo>
                        <a:lnTo>
                          <a:pt x="6" y="776"/>
                        </a:lnTo>
                        <a:lnTo>
                          <a:pt x="0" y="791"/>
                        </a:lnTo>
                        <a:lnTo>
                          <a:pt x="3" y="801"/>
                        </a:lnTo>
                        <a:lnTo>
                          <a:pt x="12" y="810"/>
                        </a:lnTo>
                        <a:lnTo>
                          <a:pt x="19" y="818"/>
                        </a:lnTo>
                        <a:lnTo>
                          <a:pt x="30" y="825"/>
                        </a:lnTo>
                        <a:lnTo>
                          <a:pt x="37" y="834"/>
                        </a:lnTo>
                        <a:lnTo>
                          <a:pt x="45" y="840"/>
                        </a:lnTo>
                        <a:lnTo>
                          <a:pt x="51" y="849"/>
                        </a:lnTo>
                        <a:lnTo>
                          <a:pt x="51" y="864"/>
                        </a:lnTo>
                        <a:lnTo>
                          <a:pt x="46" y="881"/>
                        </a:lnTo>
                        <a:lnTo>
                          <a:pt x="39" y="893"/>
                        </a:lnTo>
                        <a:lnTo>
                          <a:pt x="39" y="908"/>
                        </a:lnTo>
                        <a:lnTo>
                          <a:pt x="40" y="917"/>
                        </a:lnTo>
                        <a:lnTo>
                          <a:pt x="51" y="932"/>
                        </a:lnTo>
                        <a:lnTo>
                          <a:pt x="67" y="942"/>
                        </a:lnTo>
                        <a:lnTo>
                          <a:pt x="85" y="950"/>
                        </a:lnTo>
                        <a:lnTo>
                          <a:pt x="105" y="960"/>
                        </a:lnTo>
                        <a:lnTo>
                          <a:pt x="115" y="971"/>
                        </a:lnTo>
                        <a:lnTo>
                          <a:pt x="118" y="987"/>
                        </a:lnTo>
                        <a:lnTo>
                          <a:pt x="124" y="1002"/>
                        </a:lnTo>
                        <a:lnTo>
                          <a:pt x="130" y="1017"/>
                        </a:lnTo>
                        <a:lnTo>
                          <a:pt x="145" y="1017"/>
                        </a:lnTo>
                        <a:lnTo>
                          <a:pt x="153" y="1025"/>
                        </a:lnTo>
                        <a:lnTo>
                          <a:pt x="160" y="1031"/>
                        </a:lnTo>
                        <a:lnTo>
                          <a:pt x="169" y="1023"/>
                        </a:lnTo>
                        <a:lnTo>
                          <a:pt x="177" y="1010"/>
                        </a:lnTo>
                        <a:lnTo>
                          <a:pt x="190" y="999"/>
                        </a:lnTo>
                        <a:lnTo>
                          <a:pt x="195" y="981"/>
                        </a:lnTo>
                        <a:lnTo>
                          <a:pt x="201" y="963"/>
                        </a:lnTo>
                        <a:lnTo>
                          <a:pt x="199" y="945"/>
                        </a:lnTo>
                        <a:lnTo>
                          <a:pt x="190" y="930"/>
                        </a:lnTo>
                        <a:lnTo>
                          <a:pt x="201" y="924"/>
                        </a:lnTo>
                        <a:lnTo>
                          <a:pt x="208" y="914"/>
                        </a:lnTo>
                        <a:lnTo>
                          <a:pt x="208" y="902"/>
                        </a:lnTo>
                        <a:lnTo>
                          <a:pt x="220" y="894"/>
                        </a:lnTo>
                        <a:lnTo>
                          <a:pt x="237" y="891"/>
                        </a:lnTo>
                        <a:lnTo>
                          <a:pt x="255" y="888"/>
                        </a:lnTo>
                        <a:lnTo>
                          <a:pt x="271" y="884"/>
                        </a:lnTo>
                        <a:lnTo>
                          <a:pt x="291" y="885"/>
                        </a:lnTo>
                        <a:lnTo>
                          <a:pt x="307" y="887"/>
                        </a:lnTo>
                        <a:lnTo>
                          <a:pt x="321" y="894"/>
                        </a:lnTo>
                        <a:lnTo>
                          <a:pt x="327" y="903"/>
                        </a:lnTo>
                        <a:lnTo>
                          <a:pt x="331" y="908"/>
                        </a:lnTo>
                        <a:lnTo>
                          <a:pt x="343" y="911"/>
                        </a:lnTo>
                        <a:lnTo>
                          <a:pt x="349" y="918"/>
                        </a:lnTo>
                        <a:lnTo>
                          <a:pt x="361" y="921"/>
                        </a:lnTo>
                        <a:lnTo>
                          <a:pt x="376" y="930"/>
                        </a:lnTo>
                        <a:lnTo>
                          <a:pt x="390" y="935"/>
                        </a:lnTo>
                        <a:lnTo>
                          <a:pt x="408" y="942"/>
                        </a:lnTo>
                        <a:lnTo>
                          <a:pt x="424" y="941"/>
                        </a:lnTo>
                        <a:lnTo>
                          <a:pt x="439" y="936"/>
                        </a:lnTo>
                        <a:lnTo>
                          <a:pt x="454" y="929"/>
                        </a:lnTo>
                        <a:lnTo>
                          <a:pt x="465" y="921"/>
                        </a:lnTo>
                        <a:lnTo>
                          <a:pt x="474" y="923"/>
                        </a:lnTo>
                        <a:lnTo>
                          <a:pt x="478" y="935"/>
                        </a:lnTo>
                        <a:lnTo>
                          <a:pt x="486" y="945"/>
                        </a:lnTo>
                        <a:lnTo>
                          <a:pt x="496" y="954"/>
                        </a:lnTo>
                        <a:lnTo>
                          <a:pt x="507" y="960"/>
                        </a:lnTo>
                        <a:lnTo>
                          <a:pt x="519" y="969"/>
                        </a:lnTo>
                        <a:lnTo>
                          <a:pt x="529" y="978"/>
                        </a:lnTo>
                        <a:lnTo>
                          <a:pt x="540" y="984"/>
                        </a:lnTo>
                        <a:lnTo>
                          <a:pt x="550" y="986"/>
                        </a:lnTo>
                        <a:lnTo>
                          <a:pt x="562" y="990"/>
                        </a:lnTo>
                        <a:lnTo>
                          <a:pt x="571" y="1001"/>
                        </a:lnTo>
                        <a:lnTo>
                          <a:pt x="576" y="1007"/>
                        </a:lnTo>
                        <a:lnTo>
                          <a:pt x="579" y="1014"/>
                        </a:lnTo>
                        <a:lnTo>
                          <a:pt x="583" y="1026"/>
                        </a:lnTo>
                        <a:lnTo>
                          <a:pt x="589" y="1038"/>
                        </a:lnTo>
                        <a:lnTo>
                          <a:pt x="594" y="1047"/>
                        </a:lnTo>
                        <a:lnTo>
                          <a:pt x="604" y="1055"/>
                        </a:lnTo>
                        <a:lnTo>
                          <a:pt x="610" y="1062"/>
                        </a:lnTo>
                        <a:lnTo>
                          <a:pt x="612" y="1074"/>
                        </a:lnTo>
                        <a:lnTo>
                          <a:pt x="606" y="1085"/>
                        </a:lnTo>
                        <a:lnTo>
                          <a:pt x="595" y="1094"/>
                        </a:lnTo>
                        <a:lnTo>
                          <a:pt x="582" y="1101"/>
                        </a:lnTo>
                        <a:lnTo>
                          <a:pt x="580" y="1112"/>
                        </a:lnTo>
                        <a:lnTo>
                          <a:pt x="579" y="1124"/>
                        </a:lnTo>
                        <a:lnTo>
                          <a:pt x="577" y="1134"/>
                        </a:lnTo>
                        <a:lnTo>
                          <a:pt x="577" y="1146"/>
                        </a:lnTo>
                        <a:lnTo>
                          <a:pt x="582" y="1155"/>
                        </a:lnTo>
                        <a:lnTo>
                          <a:pt x="586" y="1167"/>
                        </a:lnTo>
                        <a:lnTo>
                          <a:pt x="600" y="1170"/>
                        </a:lnTo>
                        <a:lnTo>
                          <a:pt x="612" y="1169"/>
                        </a:lnTo>
                        <a:lnTo>
                          <a:pt x="624" y="1163"/>
                        </a:lnTo>
                        <a:lnTo>
                          <a:pt x="631" y="1152"/>
                        </a:lnTo>
                        <a:lnTo>
                          <a:pt x="637" y="1140"/>
                        </a:lnTo>
                        <a:lnTo>
                          <a:pt x="639" y="1130"/>
                        </a:lnTo>
                        <a:lnTo>
                          <a:pt x="640" y="1116"/>
                        </a:lnTo>
                        <a:lnTo>
                          <a:pt x="643" y="1100"/>
                        </a:lnTo>
                        <a:lnTo>
                          <a:pt x="640" y="1083"/>
                        </a:lnTo>
                        <a:lnTo>
                          <a:pt x="633" y="1070"/>
                        </a:lnTo>
                        <a:lnTo>
                          <a:pt x="628" y="1056"/>
                        </a:lnTo>
                        <a:lnTo>
                          <a:pt x="625" y="1040"/>
                        </a:lnTo>
                        <a:lnTo>
                          <a:pt x="627" y="1026"/>
                        </a:lnTo>
                        <a:lnTo>
                          <a:pt x="633" y="1016"/>
                        </a:lnTo>
                        <a:lnTo>
                          <a:pt x="646" y="1019"/>
                        </a:lnTo>
                        <a:lnTo>
                          <a:pt x="657" y="1029"/>
                        </a:lnTo>
                        <a:lnTo>
                          <a:pt x="666" y="1038"/>
                        </a:lnTo>
                        <a:lnTo>
                          <a:pt x="682" y="1049"/>
                        </a:lnTo>
                        <a:lnTo>
                          <a:pt x="696" y="1055"/>
                        </a:lnTo>
                        <a:lnTo>
                          <a:pt x="715" y="1061"/>
                        </a:lnTo>
                        <a:lnTo>
                          <a:pt x="729" y="1068"/>
                        </a:lnTo>
                        <a:lnTo>
                          <a:pt x="748" y="1077"/>
                        </a:lnTo>
                        <a:lnTo>
                          <a:pt x="769" y="1083"/>
                        </a:lnTo>
                        <a:lnTo>
                          <a:pt x="780" y="1083"/>
                        </a:lnTo>
                        <a:lnTo>
                          <a:pt x="793" y="1076"/>
                        </a:lnTo>
                        <a:lnTo>
                          <a:pt x="801" y="1068"/>
                        </a:lnTo>
                        <a:lnTo>
                          <a:pt x="804" y="1056"/>
                        </a:lnTo>
                        <a:lnTo>
                          <a:pt x="810" y="1043"/>
                        </a:lnTo>
                        <a:lnTo>
                          <a:pt x="826" y="1035"/>
                        </a:lnTo>
                        <a:lnTo>
                          <a:pt x="844" y="1034"/>
                        </a:lnTo>
                        <a:lnTo>
                          <a:pt x="861" y="1034"/>
                        </a:lnTo>
                        <a:lnTo>
                          <a:pt x="880" y="1035"/>
                        </a:lnTo>
                        <a:lnTo>
                          <a:pt x="895" y="1034"/>
                        </a:lnTo>
                        <a:lnTo>
                          <a:pt x="907" y="1037"/>
                        </a:lnTo>
                        <a:lnTo>
                          <a:pt x="924" y="1038"/>
                        </a:lnTo>
                        <a:lnTo>
                          <a:pt x="939" y="1038"/>
                        </a:lnTo>
                        <a:lnTo>
                          <a:pt x="952" y="1043"/>
                        </a:lnTo>
                        <a:lnTo>
                          <a:pt x="964" y="1046"/>
                        </a:lnTo>
                        <a:lnTo>
                          <a:pt x="981" y="1052"/>
                        </a:lnTo>
                        <a:lnTo>
                          <a:pt x="994" y="1055"/>
                        </a:lnTo>
                        <a:lnTo>
                          <a:pt x="1011" y="1059"/>
                        </a:lnTo>
                        <a:lnTo>
                          <a:pt x="1026" y="1053"/>
                        </a:lnTo>
                        <a:lnTo>
                          <a:pt x="1038" y="1053"/>
                        </a:lnTo>
                        <a:lnTo>
                          <a:pt x="1048" y="1052"/>
                        </a:lnTo>
                        <a:lnTo>
                          <a:pt x="1056" y="1046"/>
                        </a:lnTo>
                        <a:lnTo>
                          <a:pt x="1065" y="1043"/>
                        </a:lnTo>
                        <a:lnTo>
                          <a:pt x="1066" y="1031"/>
                        </a:lnTo>
                        <a:lnTo>
                          <a:pt x="1062" y="1022"/>
                        </a:lnTo>
                        <a:lnTo>
                          <a:pt x="1056" y="1017"/>
                        </a:lnTo>
                        <a:lnTo>
                          <a:pt x="1047" y="1017"/>
                        </a:lnTo>
                        <a:lnTo>
                          <a:pt x="1042" y="1010"/>
                        </a:lnTo>
                        <a:lnTo>
                          <a:pt x="1060" y="1008"/>
                        </a:lnTo>
                        <a:lnTo>
                          <a:pt x="1078" y="1002"/>
                        </a:lnTo>
                        <a:lnTo>
                          <a:pt x="1083" y="1011"/>
                        </a:lnTo>
                        <a:lnTo>
                          <a:pt x="1095" y="1016"/>
                        </a:lnTo>
                        <a:lnTo>
                          <a:pt x="1107" y="1023"/>
                        </a:lnTo>
                        <a:lnTo>
                          <a:pt x="1117" y="1025"/>
                        </a:lnTo>
                        <a:lnTo>
                          <a:pt x="1129" y="1028"/>
                        </a:lnTo>
                        <a:lnTo>
                          <a:pt x="1138" y="1038"/>
                        </a:lnTo>
                        <a:lnTo>
                          <a:pt x="1149" y="1044"/>
                        </a:lnTo>
                        <a:lnTo>
                          <a:pt x="1158" y="1053"/>
                        </a:lnTo>
                        <a:lnTo>
                          <a:pt x="1165" y="1061"/>
                        </a:lnTo>
                        <a:lnTo>
                          <a:pt x="1168" y="1073"/>
                        </a:lnTo>
                        <a:lnTo>
                          <a:pt x="1176" y="1080"/>
                        </a:lnTo>
                        <a:lnTo>
                          <a:pt x="1180" y="1091"/>
                        </a:lnTo>
                        <a:lnTo>
                          <a:pt x="1189" y="1095"/>
                        </a:lnTo>
                        <a:lnTo>
                          <a:pt x="1200" y="1101"/>
                        </a:lnTo>
                        <a:lnTo>
                          <a:pt x="1200" y="1091"/>
                        </a:lnTo>
                        <a:lnTo>
                          <a:pt x="1198" y="1080"/>
                        </a:lnTo>
                        <a:lnTo>
                          <a:pt x="1200" y="1071"/>
                        </a:lnTo>
                        <a:lnTo>
                          <a:pt x="1206" y="1058"/>
                        </a:lnTo>
                        <a:lnTo>
                          <a:pt x="1221" y="1056"/>
                        </a:lnTo>
                        <a:lnTo>
                          <a:pt x="1231" y="1050"/>
                        </a:lnTo>
                        <a:lnTo>
                          <a:pt x="1245" y="1059"/>
                        </a:lnTo>
                        <a:lnTo>
                          <a:pt x="1255" y="1067"/>
                        </a:lnTo>
                        <a:lnTo>
                          <a:pt x="1260" y="1077"/>
                        </a:lnTo>
                        <a:lnTo>
                          <a:pt x="1267" y="1088"/>
                        </a:lnTo>
                        <a:lnTo>
                          <a:pt x="1278" y="1097"/>
                        </a:lnTo>
                        <a:lnTo>
                          <a:pt x="1284" y="1107"/>
                        </a:lnTo>
                        <a:lnTo>
                          <a:pt x="1296" y="1109"/>
                        </a:lnTo>
                        <a:lnTo>
                          <a:pt x="1305" y="1110"/>
                        </a:lnTo>
                        <a:lnTo>
                          <a:pt x="1305" y="1095"/>
                        </a:lnTo>
                        <a:lnTo>
                          <a:pt x="1303" y="1080"/>
                        </a:lnTo>
                        <a:lnTo>
                          <a:pt x="1300" y="1070"/>
                        </a:lnTo>
                        <a:lnTo>
                          <a:pt x="1296" y="1059"/>
                        </a:lnTo>
                        <a:lnTo>
                          <a:pt x="1290" y="1049"/>
                        </a:lnTo>
                        <a:lnTo>
                          <a:pt x="1285" y="1037"/>
                        </a:lnTo>
                        <a:lnTo>
                          <a:pt x="1278" y="1022"/>
                        </a:lnTo>
                        <a:lnTo>
                          <a:pt x="1272" y="1011"/>
                        </a:lnTo>
                        <a:lnTo>
                          <a:pt x="1269" y="995"/>
                        </a:lnTo>
                        <a:lnTo>
                          <a:pt x="1276" y="980"/>
                        </a:lnTo>
                        <a:lnTo>
                          <a:pt x="1278" y="966"/>
                        </a:lnTo>
                        <a:lnTo>
                          <a:pt x="1273" y="950"/>
                        </a:lnTo>
                        <a:lnTo>
                          <a:pt x="1275" y="935"/>
                        </a:lnTo>
                        <a:lnTo>
                          <a:pt x="1284" y="924"/>
                        </a:lnTo>
                        <a:lnTo>
                          <a:pt x="1299" y="914"/>
                        </a:lnTo>
                        <a:lnTo>
                          <a:pt x="1315" y="900"/>
                        </a:lnTo>
                        <a:lnTo>
                          <a:pt x="1330" y="888"/>
                        </a:lnTo>
                        <a:lnTo>
                          <a:pt x="1341" y="881"/>
                        </a:lnTo>
                        <a:lnTo>
                          <a:pt x="1353" y="867"/>
                        </a:lnTo>
                        <a:lnTo>
                          <a:pt x="1360" y="852"/>
                        </a:lnTo>
                        <a:lnTo>
                          <a:pt x="1372" y="843"/>
                        </a:lnTo>
                        <a:lnTo>
                          <a:pt x="1383" y="831"/>
                        </a:lnTo>
                        <a:lnTo>
                          <a:pt x="1396" y="827"/>
                        </a:lnTo>
                        <a:lnTo>
                          <a:pt x="1407" y="836"/>
                        </a:lnTo>
                        <a:lnTo>
                          <a:pt x="1417" y="845"/>
                        </a:lnTo>
                        <a:lnTo>
                          <a:pt x="1428" y="854"/>
                        </a:lnTo>
                        <a:lnTo>
                          <a:pt x="1438" y="858"/>
                        </a:lnTo>
                        <a:lnTo>
                          <a:pt x="1447" y="867"/>
                        </a:lnTo>
                        <a:lnTo>
                          <a:pt x="1456" y="875"/>
                        </a:lnTo>
                        <a:lnTo>
                          <a:pt x="1464" y="885"/>
                        </a:lnTo>
                        <a:lnTo>
                          <a:pt x="1473" y="893"/>
                        </a:lnTo>
                        <a:lnTo>
                          <a:pt x="1486" y="903"/>
                        </a:lnTo>
                        <a:lnTo>
                          <a:pt x="1501" y="915"/>
                        </a:lnTo>
                        <a:lnTo>
                          <a:pt x="1509" y="923"/>
                        </a:lnTo>
                        <a:lnTo>
                          <a:pt x="1518" y="926"/>
                        </a:lnTo>
                        <a:lnTo>
                          <a:pt x="1524" y="935"/>
                        </a:lnTo>
                        <a:lnTo>
                          <a:pt x="1533" y="939"/>
                        </a:lnTo>
                        <a:lnTo>
                          <a:pt x="1542" y="947"/>
                        </a:lnTo>
                        <a:lnTo>
                          <a:pt x="1548" y="954"/>
                        </a:lnTo>
                        <a:lnTo>
                          <a:pt x="1557" y="959"/>
                        </a:lnTo>
                        <a:lnTo>
                          <a:pt x="1564" y="974"/>
                        </a:lnTo>
                        <a:lnTo>
                          <a:pt x="1576" y="977"/>
                        </a:lnTo>
                        <a:lnTo>
                          <a:pt x="1585" y="983"/>
                        </a:lnTo>
                        <a:lnTo>
                          <a:pt x="1593" y="992"/>
                        </a:lnTo>
                        <a:lnTo>
                          <a:pt x="1602" y="1001"/>
                        </a:lnTo>
                        <a:lnTo>
                          <a:pt x="1603" y="1013"/>
                        </a:lnTo>
                        <a:lnTo>
                          <a:pt x="1620" y="1014"/>
                        </a:lnTo>
                        <a:lnTo>
                          <a:pt x="1630" y="1023"/>
                        </a:lnTo>
                        <a:lnTo>
                          <a:pt x="1641" y="1031"/>
                        </a:lnTo>
                        <a:lnTo>
                          <a:pt x="1654" y="1040"/>
                        </a:lnTo>
                        <a:lnTo>
                          <a:pt x="1663" y="1053"/>
                        </a:lnTo>
                        <a:lnTo>
                          <a:pt x="1672" y="1046"/>
                        </a:lnTo>
                        <a:lnTo>
                          <a:pt x="1684" y="1035"/>
                        </a:lnTo>
                        <a:lnTo>
                          <a:pt x="1698" y="1026"/>
                        </a:lnTo>
                        <a:lnTo>
                          <a:pt x="1708" y="1013"/>
                        </a:lnTo>
                        <a:lnTo>
                          <a:pt x="1717" y="1001"/>
                        </a:lnTo>
                        <a:lnTo>
                          <a:pt x="1728" y="999"/>
                        </a:lnTo>
                        <a:lnTo>
                          <a:pt x="1741" y="998"/>
                        </a:lnTo>
                        <a:lnTo>
                          <a:pt x="1753" y="998"/>
                        </a:lnTo>
                        <a:lnTo>
                          <a:pt x="1765" y="998"/>
                        </a:lnTo>
                        <a:lnTo>
                          <a:pt x="1770" y="984"/>
                        </a:lnTo>
                        <a:lnTo>
                          <a:pt x="1777" y="975"/>
                        </a:lnTo>
                        <a:lnTo>
                          <a:pt x="1780" y="962"/>
                        </a:lnTo>
                        <a:lnTo>
                          <a:pt x="1783" y="947"/>
                        </a:lnTo>
                        <a:lnTo>
                          <a:pt x="1792" y="935"/>
                        </a:lnTo>
                        <a:lnTo>
                          <a:pt x="1804" y="924"/>
                        </a:lnTo>
                        <a:lnTo>
                          <a:pt x="1818" y="911"/>
                        </a:lnTo>
                        <a:lnTo>
                          <a:pt x="1828" y="900"/>
                        </a:lnTo>
                        <a:lnTo>
                          <a:pt x="1842" y="887"/>
                        </a:lnTo>
                        <a:lnTo>
                          <a:pt x="1851" y="872"/>
                        </a:lnTo>
                        <a:lnTo>
                          <a:pt x="1854" y="882"/>
                        </a:lnTo>
                        <a:lnTo>
                          <a:pt x="1863" y="888"/>
                        </a:lnTo>
                        <a:lnTo>
                          <a:pt x="1873" y="884"/>
                        </a:lnTo>
                        <a:lnTo>
                          <a:pt x="1878" y="878"/>
                        </a:lnTo>
                        <a:lnTo>
                          <a:pt x="1873" y="867"/>
                        </a:lnTo>
                        <a:lnTo>
                          <a:pt x="1864" y="852"/>
                        </a:lnTo>
                        <a:lnTo>
                          <a:pt x="1858" y="845"/>
                        </a:lnTo>
                        <a:lnTo>
                          <a:pt x="1858" y="833"/>
                        </a:lnTo>
                        <a:lnTo>
                          <a:pt x="1866" y="822"/>
                        </a:lnTo>
                        <a:lnTo>
                          <a:pt x="1870" y="809"/>
                        </a:lnTo>
                        <a:lnTo>
                          <a:pt x="1879" y="804"/>
                        </a:lnTo>
                        <a:lnTo>
                          <a:pt x="1887" y="803"/>
                        </a:lnTo>
                        <a:lnTo>
                          <a:pt x="1894" y="798"/>
                        </a:lnTo>
                        <a:lnTo>
                          <a:pt x="1899" y="789"/>
                        </a:lnTo>
                        <a:lnTo>
                          <a:pt x="1908" y="788"/>
                        </a:lnTo>
                        <a:lnTo>
                          <a:pt x="1909" y="774"/>
                        </a:lnTo>
                        <a:lnTo>
                          <a:pt x="1899" y="768"/>
                        </a:lnTo>
                        <a:lnTo>
                          <a:pt x="1888" y="765"/>
                        </a:lnTo>
                        <a:lnTo>
                          <a:pt x="1887" y="758"/>
                        </a:lnTo>
                        <a:lnTo>
                          <a:pt x="1875" y="753"/>
                        </a:lnTo>
                        <a:lnTo>
                          <a:pt x="1870" y="747"/>
                        </a:lnTo>
                        <a:lnTo>
                          <a:pt x="1870" y="740"/>
                        </a:lnTo>
                        <a:lnTo>
                          <a:pt x="1860" y="741"/>
                        </a:lnTo>
                        <a:lnTo>
                          <a:pt x="1848" y="740"/>
                        </a:lnTo>
                        <a:lnTo>
                          <a:pt x="1840" y="734"/>
                        </a:lnTo>
                        <a:lnTo>
                          <a:pt x="1836" y="720"/>
                        </a:lnTo>
                        <a:lnTo>
                          <a:pt x="1830" y="707"/>
                        </a:lnTo>
                        <a:lnTo>
                          <a:pt x="1828" y="690"/>
                        </a:lnTo>
                        <a:lnTo>
                          <a:pt x="1819" y="681"/>
                        </a:lnTo>
                        <a:lnTo>
                          <a:pt x="1822" y="663"/>
                        </a:lnTo>
                        <a:lnTo>
                          <a:pt x="1816" y="650"/>
                        </a:lnTo>
                        <a:lnTo>
                          <a:pt x="1807" y="641"/>
                        </a:lnTo>
                        <a:lnTo>
                          <a:pt x="1795" y="633"/>
                        </a:lnTo>
                        <a:lnTo>
                          <a:pt x="1783" y="629"/>
                        </a:lnTo>
                        <a:lnTo>
                          <a:pt x="1770" y="627"/>
                        </a:lnTo>
                        <a:lnTo>
                          <a:pt x="1758" y="626"/>
                        </a:lnTo>
                        <a:lnTo>
                          <a:pt x="1749" y="620"/>
                        </a:lnTo>
                        <a:lnTo>
                          <a:pt x="1735" y="611"/>
                        </a:lnTo>
                        <a:lnTo>
                          <a:pt x="1723" y="603"/>
                        </a:lnTo>
                        <a:lnTo>
                          <a:pt x="1708" y="596"/>
                        </a:lnTo>
                        <a:lnTo>
                          <a:pt x="1696" y="590"/>
                        </a:lnTo>
                        <a:lnTo>
                          <a:pt x="1681" y="582"/>
                        </a:lnTo>
                        <a:lnTo>
                          <a:pt x="1672" y="575"/>
                        </a:lnTo>
                        <a:lnTo>
                          <a:pt x="1662" y="567"/>
                        </a:lnTo>
                        <a:lnTo>
                          <a:pt x="1653" y="561"/>
                        </a:lnTo>
                        <a:lnTo>
                          <a:pt x="1638" y="560"/>
                        </a:lnTo>
                        <a:lnTo>
                          <a:pt x="1618" y="564"/>
                        </a:lnTo>
                        <a:lnTo>
                          <a:pt x="1602" y="564"/>
                        </a:lnTo>
                        <a:lnTo>
                          <a:pt x="1587" y="567"/>
                        </a:lnTo>
                        <a:lnTo>
                          <a:pt x="1567" y="575"/>
                        </a:lnTo>
                        <a:lnTo>
                          <a:pt x="1551" y="576"/>
                        </a:lnTo>
                        <a:lnTo>
                          <a:pt x="1534" y="579"/>
                        </a:lnTo>
                        <a:lnTo>
                          <a:pt x="1524" y="585"/>
                        </a:lnTo>
                        <a:lnTo>
                          <a:pt x="1509" y="590"/>
                        </a:lnTo>
                        <a:lnTo>
                          <a:pt x="1501" y="602"/>
                        </a:lnTo>
                        <a:lnTo>
                          <a:pt x="1495" y="618"/>
                        </a:lnTo>
                        <a:lnTo>
                          <a:pt x="1494" y="632"/>
                        </a:lnTo>
                        <a:lnTo>
                          <a:pt x="1492" y="642"/>
                        </a:lnTo>
                        <a:lnTo>
                          <a:pt x="1477" y="645"/>
                        </a:lnTo>
                        <a:lnTo>
                          <a:pt x="1465" y="647"/>
                        </a:lnTo>
                        <a:lnTo>
                          <a:pt x="1446" y="645"/>
                        </a:lnTo>
                        <a:lnTo>
                          <a:pt x="1428" y="651"/>
                        </a:lnTo>
                        <a:lnTo>
                          <a:pt x="1407" y="654"/>
                        </a:lnTo>
                        <a:lnTo>
                          <a:pt x="1393" y="650"/>
                        </a:lnTo>
                        <a:lnTo>
                          <a:pt x="1380" y="654"/>
                        </a:lnTo>
                        <a:lnTo>
                          <a:pt x="1365" y="648"/>
                        </a:lnTo>
                        <a:lnTo>
                          <a:pt x="1353" y="650"/>
                        </a:lnTo>
                        <a:lnTo>
                          <a:pt x="1341" y="648"/>
                        </a:lnTo>
                        <a:lnTo>
                          <a:pt x="1335" y="651"/>
                        </a:lnTo>
                        <a:lnTo>
                          <a:pt x="1327" y="660"/>
                        </a:lnTo>
                        <a:lnTo>
                          <a:pt x="1318" y="663"/>
                        </a:lnTo>
                        <a:lnTo>
                          <a:pt x="1311" y="653"/>
                        </a:lnTo>
                        <a:lnTo>
                          <a:pt x="1303" y="650"/>
                        </a:lnTo>
                        <a:lnTo>
                          <a:pt x="1297" y="650"/>
                        </a:lnTo>
                        <a:lnTo>
                          <a:pt x="1287" y="650"/>
                        </a:lnTo>
                        <a:lnTo>
                          <a:pt x="1278" y="653"/>
                        </a:lnTo>
                        <a:lnTo>
                          <a:pt x="1267" y="662"/>
                        </a:lnTo>
                        <a:lnTo>
                          <a:pt x="1258" y="674"/>
                        </a:lnTo>
                        <a:lnTo>
                          <a:pt x="1249" y="681"/>
                        </a:lnTo>
                        <a:lnTo>
                          <a:pt x="1239" y="689"/>
                        </a:lnTo>
                        <a:lnTo>
                          <a:pt x="1228" y="689"/>
                        </a:lnTo>
                        <a:lnTo>
                          <a:pt x="1210" y="689"/>
                        </a:lnTo>
                        <a:lnTo>
                          <a:pt x="1195" y="686"/>
                        </a:lnTo>
                        <a:lnTo>
                          <a:pt x="1182" y="680"/>
                        </a:lnTo>
                        <a:lnTo>
                          <a:pt x="1168" y="671"/>
                        </a:lnTo>
                        <a:lnTo>
                          <a:pt x="1158" y="665"/>
                        </a:lnTo>
                        <a:lnTo>
                          <a:pt x="1146" y="648"/>
                        </a:lnTo>
                        <a:lnTo>
                          <a:pt x="1135" y="641"/>
                        </a:lnTo>
                        <a:lnTo>
                          <a:pt x="1126" y="633"/>
                        </a:lnTo>
                        <a:lnTo>
                          <a:pt x="1116" y="627"/>
                        </a:lnTo>
                        <a:lnTo>
                          <a:pt x="1105" y="626"/>
                        </a:lnTo>
                        <a:lnTo>
                          <a:pt x="1092" y="627"/>
                        </a:lnTo>
                        <a:lnTo>
                          <a:pt x="1075" y="627"/>
                        </a:lnTo>
                        <a:lnTo>
                          <a:pt x="1059" y="629"/>
                        </a:lnTo>
                        <a:lnTo>
                          <a:pt x="1051" y="623"/>
                        </a:lnTo>
                        <a:lnTo>
                          <a:pt x="1041" y="618"/>
                        </a:lnTo>
                        <a:lnTo>
                          <a:pt x="1027" y="620"/>
                        </a:lnTo>
                        <a:lnTo>
                          <a:pt x="1014" y="621"/>
                        </a:lnTo>
                        <a:lnTo>
                          <a:pt x="999" y="620"/>
                        </a:lnTo>
                        <a:lnTo>
                          <a:pt x="987" y="618"/>
                        </a:lnTo>
                        <a:lnTo>
                          <a:pt x="978" y="624"/>
                        </a:lnTo>
                        <a:lnTo>
                          <a:pt x="970" y="620"/>
                        </a:lnTo>
                        <a:lnTo>
                          <a:pt x="963" y="617"/>
                        </a:lnTo>
                        <a:lnTo>
                          <a:pt x="958" y="608"/>
                        </a:lnTo>
                        <a:lnTo>
                          <a:pt x="960" y="599"/>
                        </a:lnTo>
                        <a:lnTo>
                          <a:pt x="960" y="584"/>
                        </a:lnTo>
                        <a:lnTo>
                          <a:pt x="954" y="572"/>
                        </a:lnTo>
                        <a:lnTo>
                          <a:pt x="946" y="555"/>
                        </a:lnTo>
                        <a:lnTo>
                          <a:pt x="940" y="537"/>
                        </a:lnTo>
                        <a:lnTo>
                          <a:pt x="934" y="521"/>
                        </a:lnTo>
                        <a:lnTo>
                          <a:pt x="940" y="512"/>
                        </a:lnTo>
                        <a:lnTo>
                          <a:pt x="939" y="492"/>
                        </a:lnTo>
                        <a:lnTo>
                          <a:pt x="933" y="474"/>
                        </a:lnTo>
                        <a:lnTo>
                          <a:pt x="928" y="459"/>
                        </a:lnTo>
                        <a:lnTo>
                          <a:pt x="925" y="444"/>
                        </a:lnTo>
                        <a:lnTo>
                          <a:pt x="924" y="428"/>
                        </a:lnTo>
                        <a:lnTo>
                          <a:pt x="921" y="416"/>
                        </a:lnTo>
                        <a:lnTo>
                          <a:pt x="921" y="402"/>
                        </a:lnTo>
                        <a:lnTo>
                          <a:pt x="918" y="392"/>
                        </a:lnTo>
                        <a:lnTo>
                          <a:pt x="913" y="377"/>
                        </a:lnTo>
                        <a:lnTo>
                          <a:pt x="903" y="365"/>
                        </a:lnTo>
                        <a:lnTo>
                          <a:pt x="897" y="351"/>
                        </a:lnTo>
                        <a:lnTo>
                          <a:pt x="891" y="342"/>
                        </a:lnTo>
                        <a:lnTo>
                          <a:pt x="888" y="330"/>
                        </a:lnTo>
                        <a:lnTo>
                          <a:pt x="882" y="320"/>
                        </a:lnTo>
                        <a:lnTo>
                          <a:pt x="876" y="309"/>
                        </a:lnTo>
                        <a:lnTo>
                          <a:pt x="868" y="299"/>
                        </a:lnTo>
                        <a:lnTo>
                          <a:pt x="861" y="284"/>
                        </a:lnTo>
                        <a:lnTo>
                          <a:pt x="853" y="273"/>
                        </a:lnTo>
                        <a:lnTo>
                          <a:pt x="847" y="261"/>
                        </a:lnTo>
                        <a:lnTo>
                          <a:pt x="841" y="248"/>
                        </a:lnTo>
                        <a:lnTo>
                          <a:pt x="838" y="237"/>
                        </a:lnTo>
                        <a:lnTo>
                          <a:pt x="835" y="225"/>
                        </a:lnTo>
                        <a:lnTo>
                          <a:pt x="838" y="213"/>
                        </a:lnTo>
                        <a:lnTo>
                          <a:pt x="844" y="203"/>
                        </a:lnTo>
                        <a:lnTo>
                          <a:pt x="847" y="192"/>
                        </a:lnTo>
                        <a:lnTo>
                          <a:pt x="853" y="182"/>
                        </a:lnTo>
                        <a:lnTo>
                          <a:pt x="862" y="167"/>
                        </a:lnTo>
                        <a:lnTo>
                          <a:pt x="865" y="156"/>
                        </a:lnTo>
                        <a:lnTo>
                          <a:pt x="864" y="146"/>
                        </a:lnTo>
                        <a:lnTo>
                          <a:pt x="853" y="147"/>
                        </a:lnTo>
                        <a:lnTo>
                          <a:pt x="849" y="156"/>
                        </a:lnTo>
                        <a:lnTo>
                          <a:pt x="840" y="164"/>
                        </a:lnTo>
                        <a:lnTo>
                          <a:pt x="832" y="168"/>
                        </a:lnTo>
                        <a:lnTo>
                          <a:pt x="823" y="167"/>
                        </a:lnTo>
                        <a:lnTo>
                          <a:pt x="813" y="171"/>
                        </a:lnTo>
                        <a:lnTo>
                          <a:pt x="802" y="171"/>
                        </a:lnTo>
                        <a:lnTo>
                          <a:pt x="795" y="174"/>
                        </a:lnTo>
                        <a:lnTo>
                          <a:pt x="783" y="180"/>
                        </a:lnTo>
                        <a:lnTo>
                          <a:pt x="775" y="186"/>
                        </a:lnTo>
                        <a:lnTo>
                          <a:pt x="780" y="198"/>
                        </a:lnTo>
                        <a:lnTo>
                          <a:pt x="780" y="206"/>
                        </a:lnTo>
                        <a:lnTo>
                          <a:pt x="781" y="218"/>
                        </a:lnTo>
                        <a:lnTo>
                          <a:pt x="778" y="230"/>
                        </a:lnTo>
                        <a:lnTo>
                          <a:pt x="772" y="237"/>
                        </a:lnTo>
                        <a:lnTo>
                          <a:pt x="759" y="236"/>
                        </a:lnTo>
                        <a:lnTo>
                          <a:pt x="747" y="228"/>
                        </a:lnTo>
                        <a:lnTo>
                          <a:pt x="736" y="221"/>
                        </a:lnTo>
                        <a:lnTo>
                          <a:pt x="727" y="212"/>
                        </a:lnTo>
                        <a:lnTo>
                          <a:pt x="720" y="203"/>
                        </a:lnTo>
                        <a:lnTo>
                          <a:pt x="714" y="207"/>
                        </a:lnTo>
                        <a:lnTo>
                          <a:pt x="705" y="212"/>
                        </a:lnTo>
                        <a:lnTo>
                          <a:pt x="703" y="222"/>
                        </a:lnTo>
                        <a:lnTo>
                          <a:pt x="706" y="231"/>
                        </a:lnTo>
                        <a:lnTo>
                          <a:pt x="712" y="242"/>
                        </a:lnTo>
                        <a:lnTo>
                          <a:pt x="720" y="246"/>
                        </a:lnTo>
                        <a:lnTo>
                          <a:pt x="724" y="257"/>
                        </a:lnTo>
                        <a:lnTo>
                          <a:pt x="733" y="261"/>
                        </a:lnTo>
                        <a:lnTo>
                          <a:pt x="742" y="269"/>
                        </a:lnTo>
                        <a:lnTo>
                          <a:pt x="751" y="273"/>
                        </a:lnTo>
                        <a:lnTo>
                          <a:pt x="759" y="282"/>
                        </a:lnTo>
                        <a:lnTo>
                          <a:pt x="763" y="296"/>
                        </a:lnTo>
                        <a:lnTo>
                          <a:pt x="766" y="306"/>
                        </a:lnTo>
                        <a:lnTo>
                          <a:pt x="762" y="314"/>
                        </a:lnTo>
                        <a:lnTo>
                          <a:pt x="754" y="315"/>
                        </a:lnTo>
                        <a:lnTo>
                          <a:pt x="756" y="323"/>
                        </a:lnTo>
                        <a:lnTo>
                          <a:pt x="765" y="327"/>
                        </a:lnTo>
                        <a:lnTo>
                          <a:pt x="775" y="332"/>
                        </a:lnTo>
                        <a:lnTo>
                          <a:pt x="786" y="336"/>
                        </a:lnTo>
                        <a:lnTo>
                          <a:pt x="787" y="350"/>
                        </a:lnTo>
                        <a:lnTo>
                          <a:pt x="792" y="360"/>
                        </a:lnTo>
                        <a:lnTo>
                          <a:pt x="793" y="371"/>
                        </a:lnTo>
                        <a:lnTo>
                          <a:pt x="795" y="381"/>
                        </a:lnTo>
                        <a:lnTo>
                          <a:pt x="804" y="386"/>
                        </a:lnTo>
                        <a:lnTo>
                          <a:pt x="799" y="395"/>
                        </a:lnTo>
                        <a:lnTo>
                          <a:pt x="798" y="405"/>
                        </a:lnTo>
                        <a:lnTo>
                          <a:pt x="804" y="420"/>
                        </a:lnTo>
                        <a:lnTo>
                          <a:pt x="802" y="435"/>
                        </a:lnTo>
                        <a:lnTo>
                          <a:pt x="807" y="449"/>
                        </a:lnTo>
                        <a:lnTo>
                          <a:pt x="811" y="461"/>
                        </a:lnTo>
                        <a:lnTo>
                          <a:pt x="816" y="474"/>
                        </a:lnTo>
                        <a:lnTo>
                          <a:pt x="820" y="489"/>
                        </a:lnTo>
                        <a:lnTo>
                          <a:pt x="826" y="500"/>
                        </a:lnTo>
                        <a:lnTo>
                          <a:pt x="832" y="509"/>
                        </a:lnTo>
                        <a:lnTo>
                          <a:pt x="841" y="515"/>
                        </a:lnTo>
                        <a:lnTo>
                          <a:pt x="849" y="524"/>
                        </a:lnTo>
                        <a:lnTo>
                          <a:pt x="844" y="537"/>
                        </a:lnTo>
                        <a:lnTo>
                          <a:pt x="832" y="543"/>
                        </a:lnTo>
                        <a:lnTo>
                          <a:pt x="822" y="552"/>
                        </a:lnTo>
                        <a:lnTo>
                          <a:pt x="811" y="561"/>
                        </a:lnTo>
                        <a:lnTo>
                          <a:pt x="811" y="576"/>
                        </a:lnTo>
                        <a:lnTo>
                          <a:pt x="811" y="590"/>
                        </a:lnTo>
                        <a:lnTo>
                          <a:pt x="813" y="603"/>
                        </a:lnTo>
                        <a:lnTo>
                          <a:pt x="816" y="618"/>
                        </a:lnTo>
                        <a:lnTo>
                          <a:pt x="819" y="635"/>
                        </a:lnTo>
                        <a:lnTo>
                          <a:pt x="810" y="624"/>
                        </a:lnTo>
                        <a:lnTo>
                          <a:pt x="798" y="617"/>
                        </a:lnTo>
                        <a:lnTo>
                          <a:pt x="795" y="603"/>
                        </a:lnTo>
                        <a:lnTo>
                          <a:pt x="786" y="588"/>
                        </a:lnTo>
                        <a:lnTo>
                          <a:pt x="780" y="578"/>
                        </a:lnTo>
                        <a:lnTo>
                          <a:pt x="769" y="566"/>
                        </a:lnTo>
                        <a:lnTo>
                          <a:pt x="766" y="551"/>
                        </a:lnTo>
                        <a:lnTo>
                          <a:pt x="762" y="539"/>
                        </a:lnTo>
                        <a:lnTo>
                          <a:pt x="754" y="530"/>
                        </a:lnTo>
                        <a:lnTo>
                          <a:pt x="741" y="527"/>
                        </a:lnTo>
                        <a:lnTo>
                          <a:pt x="729" y="521"/>
                        </a:lnTo>
                        <a:lnTo>
                          <a:pt x="715" y="522"/>
                        </a:lnTo>
                        <a:lnTo>
                          <a:pt x="703" y="522"/>
                        </a:lnTo>
                        <a:lnTo>
                          <a:pt x="699" y="509"/>
                        </a:lnTo>
                        <a:lnTo>
                          <a:pt x="705" y="498"/>
                        </a:lnTo>
                        <a:lnTo>
                          <a:pt x="708" y="482"/>
                        </a:lnTo>
                        <a:lnTo>
                          <a:pt x="712" y="467"/>
                        </a:lnTo>
                        <a:lnTo>
                          <a:pt x="712" y="450"/>
                        </a:lnTo>
                        <a:lnTo>
                          <a:pt x="712" y="438"/>
                        </a:lnTo>
                        <a:lnTo>
                          <a:pt x="705" y="423"/>
                        </a:lnTo>
                        <a:lnTo>
                          <a:pt x="693" y="410"/>
                        </a:lnTo>
                        <a:lnTo>
                          <a:pt x="684" y="398"/>
                        </a:lnTo>
                        <a:lnTo>
                          <a:pt x="672" y="386"/>
                        </a:lnTo>
                        <a:lnTo>
                          <a:pt x="666" y="375"/>
                        </a:lnTo>
                        <a:lnTo>
                          <a:pt x="654" y="360"/>
                        </a:lnTo>
                        <a:lnTo>
                          <a:pt x="642" y="344"/>
                        </a:lnTo>
                        <a:lnTo>
                          <a:pt x="636" y="323"/>
                        </a:lnTo>
                        <a:lnTo>
                          <a:pt x="630" y="308"/>
                        </a:lnTo>
                        <a:lnTo>
                          <a:pt x="625" y="293"/>
                        </a:lnTo>
                        <a:lnTo>
                          <a:pt x="624" y="278"/>
                        </a:lnTo>
                        <a:lnTo>
                          <a:pt x="622" y="260"/>
                        </a:lnTo>
                        <a:lnTo>
                          <a:pt x="624" y="243"/>
                        </a:lnTo>
                        <a:lnTo>
                          <a:pt x="634" y="230"/>
                        </a:lnTo>
                        <a:lnTo>
                          <a:pt x="648" y="216"/>
                        </a:lnTo>
                        <a:lnTo>
                          <a:pt x="654" y="204"/>
                        </a:lnTo>
                        <a:lnTo>
                          <a:pt x="654" y="188"/>
                        </a:lnTo>
                        <a:lnTo>
                          <a:pt x="651" y="170"/>
                        </a:lnTo>
                        <a:lnTo>
                          <a:pt x="643" y="159"/>
                        </a:lnTo>
                        <a:lnTo>
                          <a:pt x="640" y="144"/>
                        </a:lnTo>
                        <a:lnTo>
                          <a:pt x="640" y="122"/>
                        </a:lnTo>
                        <a:lnTo>
                          <a:pt x="640" y="104"/>
                        </a:lnTo>
                        <a:lnTo>
                          <a:pt x="637" y="92"/>
                        </a:lnTo>
                        <a:lnTo>
                          <a:pt x="630" y="77"/>
                        </a:lnTo>
                        <a:lnTo>
                          <a:pt x="627" y="59"/>
                        </a:lnTo>
                        <a:lnTo>
                          <a:pt x="618" y="56"/>
                        </a:lnTo>
                        <a:lnTo>
                          <a:pt x="604" y="53"/>
                        </a:lnTo>
                        <a:lnTo>
                          <a:pt x="592" y="53"/>
                        </a:lnTo>
                        <a:lnTo>
                          <a:pt x="580" y="44"/>
                        </a:lnTo>
                        <a:lnTo>
                          <a:pt x="570" y="38"/>
                        </a:lnTo>
                        <a:lnTo>
                          <a:pt x="565" y="27"/>
                        </a:lnTo>
                        <a:lnTo>
                          <a:pt x="559" y="17"/>
                        </a:lnTo>
                        <a:lnTo>
                          <a:pt x="552" y="12"/>
                        </a:lnTo>
                        <a:lnTo>
                          <a:pt x="546" y="5"/>
                        </a:lnTo>
                        <a:lnTo>
                          <a:pt x="535" y="0"/>
                        </a:lnTo>
                        <a:lnTo>
                          <a:pt x="525" y="0"/>
                        </a:lnTo>
                        <a:close/>
                      </a:path>
                    </a:pathLst>
                  </a:custGeom>
                  <a:solidFill>
                    <a:srgbClr val="CCFFCC">
                      <a:alpha val="50195"/>
                    </a:srgbClr>
                  </a:solidFill>
                  <a:ln w="0">
                    <a:solidFill>
                      <a:srgbClr val="3366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</p:grpSp>
            <p:sp>
              <p:nvSpPr>
                <p:cNvPr id="75809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3880" y="2142"/>
                  <a:ext cx="590" cy="16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10800" rIns="0" bIns="10800">
                  <a:spAutoFit/>
                </a:bodyPr>
                <a:lstStyle/>
                <a:p>
                  <a:pPr algn="ctr" eaLnBrk="0" hangingPunct="0">
                    <a:spcBef>
                      <a:spcPct val="50000"/>
                    </a:spcBef>
                  </a:pPr>
                  <a:r>
                    <a:rPr lang="en-US" sz="1600" b="1">
                      <a:solidFill>
                        <a:srgbClr val="000000"/>
                      </a:solidFill>
                    </a:rPr>
                    <a:t>Europe</a:t>
                  </a:r>
                  <a:endParaRPr lang="en-GB" sz="1600" b="1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75788" name="Group 13"/>
              <p:cNvGrpSpPr>
                <a:grpSpLocks/>
              </p:cNvGrpSpPr>
              <p:nvPr/>
            </p:nvGrpSpPr>
            <p:grpSpPr bwMode="auto">
              <a:xfrm>
                <a:off x="3405" y="2805"/>
                <a:ext cx="1562" cy="1465"/>
                <a:chOff x="3405" y="2805"/>
                <a:chExt cx="1562" cy="1465"/>
              </a:xfrm>
            </p:grpSpPr>
            <p:sp>
              <p:nvSpPr>
                <p:cNvPr id="75806" name="Freeform 14"/>
                <p:cNvSpPr>
                  <a:spLocks/>
                </p:cNvSpPr>
                <p:nvPr/>
              </p:nvSpPr>
              <p:spPr bwMode="auto">
                <a:xfrm>
                  <a:off x="3405" y="2805"/>
                  <a:ext cx="1562" cy="1465"/>
                </a:xfrm>
                <a:custGeom>
                  <a:avLst/>
                  <a:gdLst>
                    <a:gd name="T0" fmla="*/ 359 w 1562"/>
                    <a:gd name="T1" fmla="*/ 162 h 1465"/>
                    <a:gd name="T2" fmla="*/ 270 w 1562"/>
                    <a:gd name="T3" fmla="*/ 229 h 1465"/>
                    <a:gd name="T4" fmla="*/ 225 w 1562"/>
                    <a:gd name="T5" fmla="*/ 297 h 1465"/>
                    <a:gd name="T6" fmla="*/ 174 w 1562"/>
                    <a:gd name="T7" fmla="*/ 379 h 1465"/>
                    <a:gd name="T8" fmla="*/ 137 w 1562"/>
                    <a:gd name="T9" fmla="*/ 463 h 1465"/>
                    <a:gd name="T10" fmla="*/ 98 w 1562"/>
                    <a:gd name="T11" fmla="*/ 543 h 1465"/>
                    <a:gd name="T12" fmla="*/ 105 w 1562"/>
                    <a:gd name="T13" fmla="*/ 594 h 1465"/>
                    <a:gd name="T14" fmla="*/ 150 w 1562"/>
                    <a:gd name="T15" fmla="*/ 664 h 1465"/>
                    <a:gd name="T16" fmla="*/ 104 w 1562"/>
                    <a:gd name="T17" fmla="*/ 697 h 1465"/>
                    <a:gd name="T18" fmla="*/ 143 w 1562"/>
                    <a:gd name="T19" fmla="*/ 837 h 1465"/>
                    <a:gd name="T20" fmla="*/ 83 w 1562"/>
                    <a:gd name="T21" fmla="*/ 925 h 1465"/>
                    <a:gd name="T22" fmla="*/ 0 w 1562"/>
                    <a:gd name="T23" fmla="*/ 988 h 1465"/>
                    <a:gd name="T24" fmla="*/ 107 w 1562"/>
                    <a:gd name="T25" fmla="*/ 969 h 1465"/>
                    <a:gd name="T26" fmla="*/ 198 w 1562"/>
                    <a:gd name="T27" fmla="*/ 1014 h 1465"/>
                    <a:gd name="T28" fmla="*/ 180 w 1562"/>
                    <a:gd name="T29" fmla="*/ 1063 h 1465"/>
                    <a:gd name="T30" fmla="*/ 153 w 1562"/>
                    <a:gd name="T31" fmla="*/ 1095 h 1465"/>
                    <a:gd name="T32" fmla="*/ 249 w 1562"/>
                    <a:gd name="T33" fmla="*/ 1116 h 1465"/>
                    <a:gd name="T34" fmla="*/ 269 w 1562"/>
                    <a:gd name="T35" fmla="*/ 1186 h 1465"/>
                    <a:gd name="T36" fmla="*/ 231 w 1562"/>
                    <a:gd name="T37" fmla="*/ 1258 h 1465"/>
                    <a:gd name="T38" fmla="*/ 153 w 1562"/>
                    <a:gd name="T39" fmla="*/ 1327 h 1465"/>
                    <a:gd name="T40" fmla="*/ 110 w 1562"/>
                    <a:gd name="T41" fmla="*/ 1405 h 1465"/>
                    <a:gd name="T42" fmla="*/ 164 w 1562"/>
                    <a:gd name="T43" fmla="*/ 1456 h 1465"/>
                    <a:gd name="T44" fmla="*/ 261 w 1562"/>
                    <a:gd name="T45" fmla="*/ 1405 h 1465"/>
                    <a:gd name="T46" fmla="*/ 363 w 1562"/>
                    <a:gd name="T47" fmla="*/ 1425 h 1465"/>
                    <a:gd name="T48" fmla="*/ 467 w 1562"/>
                    <a:gd name="T49" fmla="*/ 1444 h 1465"/>
                    <a:gd name="T50" fmla="*/ 485 w 1562"/>
                    <a:gd name="T51" fmla="*/ 1357 h 1465"/>
                    <a:gd name="T52" fmla="*/ 567 w 1562"/>
                    <a:gd name="T53" fmla="*/ 1288 h 1465"/>
                    <a:gd name="T54" fmla="*/ 704 w 1562"/>
                    <a:gd name="T55" fmla="*/ 1267 h 1465"/>
                    <a:gd name="T56" fmla="*/ 809 w 1562"/>
                    <a:gd name="T57" fmla="*/ 1242 h 1465"/>
                    <a:gd name="T58" fmla="*/ 917 w 1562"/>
                    <a:gd name="T59" fmla="*/ 1246 h 1465"/>
                    <a:gd name="T60" fmla="*/ 1028 w 1562"/>
                    <a:gd name="T61" fmla="*/ 1242 h 1465"/>
                    <a:gd name="T62" fmla="*/ 1131 w 1562"/>
                    <a:gd name="T63" fmla="*/ 1269 h 1465"/>
                    <a:gd name="T64" fmla="*/ 1209 w 1562"/>
                    <a:gd name="T65" fmla="*/ 1275 h 1465"/>
                    <a:gd name="T66" fmla="*/ 1292 w 1562"/>
                    <a:gd name="T67" fmla="*/ 1278 h 1465"/>
                    <a:gd name="T68" fmla="*/ 1395 w 1562"/>
                    <a:gd name="T69" fmla="*/ 1206 h 1465"/>
                    <a:gd name="T70" fmla="*/ 1379 w 1562"/>
                    <a:gd name="T71" fmla="*/ 1116 h 1465"/>
                    <a:gd name="T72" fmla="*/ 1449 w 1562"/>
                    <a:gd name="T73" fmla="*/ 1096 h 1465"/>
                    <a:gd name="T74" fmla="*/ 1556 w 1562"/>
                    <a:gd name="T75" fmla="*/ 1045 h 1465"/>
                    <a:gd name="T76" fmla="*/ 1542 w 1562"/>
                    <a:gd name="T77" fmla="*/ 958 h 1465"/>
                    <a:gd name="T78" fmla="*/ 1463 w 1562"/>
                    <a:gd name="T79" fmla="*/ 918 h 1465"/>
                    <a:gd name="T80" fmla="*/ 1376 w 1562"/>
                    <a:gd name="T81" fmla="*/ 862 h 1465"/>
                    <a:gd name="T82" fmla="*/ 1302 w 1562"/>
                    <a:gd name="T83" fmla="*/ 801 h 1465"/>
                    <a:gd name="T84" fmla="*/ 1296 w 1562"/>
                    <a:gd name="T85" fmla="*/ 694 h 1465"/>
                    <a:gd name="T86" fmla="*/ 1278 w 1562"/>
                    <a:gd name="T87" fmla="*/ 552 h 1465"/>
                    <a:gd name="T88" fmla="*/ 1353 w 1562"/>
                    <a:gd name="T89" fmla="*/ 459 h 1465"/>
                    <a:gd name="T90" fmla="*/ 1392 w 1562"/>
                    <a:gd name="T91" fmla="*/ 348 h 1465"/>
                    <a:gd name="T92" fmla="*/ 1395 w 1562"/>
                    <a:gd name="T93" fmla="*/ 264 h 1465"/>
                    <a:gd name="T94" fmla="*/ 1373 w 1562"/>
                    <a:gd name="T95" fmla="*/ 231 h 1465"/>
                    <a:gd name="T96" fmla="*/ 1335 w 1562"/>
                    <a:gd name="T97" fmla="*/ 168 h 1465"/>
                    <a:gd name="T98" fmla="*/ 1283 w 1562"/>
                    <a:gd name="T99" fmla="*/ 105 h 1465"/>
                    <a:gd name="T100" fmla="*/ 1202 w 1562"/>
                    <a:gd name="T101" fmla="*/ 129 h 1465"/>
                    <a:gd name="T102" fmla="*/ 1095 w 1562"/>
                    <a:gd name="T103" fmla="*/ 135 h 1465"/>
                    <a:gd name="T104" fmla="*/ 989 w 1562"/>
                    <a:gd name="T105" fmla="*/ 153 h 1465"/>
                    <a:gd name="T106" fmla="*/ 899 w 1562"/>
                    <a:gd name="T107" fmla="*/ 102 h 1465"/>
                    <a:gd name="T108" fmla="*/ 807 w 1562"/>
                    <a:gd name="T109" fmla="*/ 66 h 1465"/>
                    <a:gd name="T110" fmla="*/ 746 w 1562"/>
                    <a:gd name="T111" fmla="*/ 1 h 1465"/>
                    <a:gd name="T112" fmla="*/ 678 w 1562"/>
                    <a:gd name="T113" fmla="*/ 58 h 1465"/>
                    <a:gd name="T114" fmla="*/ 554 w 1562"/>
                    <a:gd name="T115" fmla="*/ 90 h 1465"/>
                    <a:gd name="T116" fmla="*/ 462 w 1562"/>
                    <a:gd name="T117" fmla="*/ 138 h 1465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w 1562"/>
                    <a:gd name="T178" fmla="*/ 0 h 1465"/>
                    <a:gd name="T179" fmla="*/ 1562 w 1562"/>
                    <a:gd name="T180" fmla="*/ 1465 h 1465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T177" t="T178" r="T179" b="T180"/>
                  <a:pathLst>
                    <a:path w="1562" h="1465">
                      <a:moveTo>
                        <a:pt x="462" y="138"/>
                      </a:moveTo>
                      <a:lnTo>
                        <a:pt x="441" y="141"/>
                      </a:lnTo>
                      <a:lnTo>
                        <a:pt x="423" y="141"/>
                      </a:lnTo>
                      <a:lnTo>
                        <a:pt x="407" y="142"/>
                      </a:lnTo>
                      <a:lnTo>
                        <a:pt x="398" y="145"/>
                      </a:lnTo>
                      <a:lnTo>
                        <a:pt x="384" y="150"/>
                      </a:lnTo>
                      <a:lnTo>
                        <a:pt x="371" y="154"/>
                      </a:lnTo>
                      <a:lnTo>
                        <a:pt x="359" y="162"/>
                      </a:lnTo>
                      <a:lnTo>
                        <a:pt x="345" y="172"/>
                      </a:lnTo>
                      <a:lnTo>
                        <a:pt x="330" y="184"/>
                      </a:lnTo>
                      <a:lnTo>
                        <a:pt x="315" y="192"/>
                      </a:lnTo>
                      <a:lnTo>
                        <a:pt x="302" y="202"/>
                      </a:lnTo>
                      <a:lnTo>
                        <a:pt x="297" y="208"/>
                      </a:lnTo>
                      <a:lnTo>
                        <a:pt x="287" y="210"/>
                      </a:lnTo>
                      <a:lnTo>
                        <a:pt x="275" y="220"/>
                      </a:lnTo>
                      <a:lnTo>
                        <a:pt x="270" y="229"/>
                      </a:lnTo>
                      <a:lnTo>
                        <a:pt x="260" y="240"/>
                      </a:lnTo>
                      <a:lnTo>
                        <a:pt x="251" y="246"/>
                      </a:lnTo>
                      <a:lnTo>
                        <a:pt x="242" y="253"/>
                      </a:lnTo>
                      <a:lnTo>
                        <a:pt x="234" y="261"/>
                      </a:lnTo>
                      <a:lnTo>
                        <a:pt x="234" y="271"/>
                      </a:lnTo>
                      <a:lnTo>
                        <a:pt x="230" y="277"/>
                      </a:lnTo>
                      <a:lnTo>
                        <a:pt x="225" y="286"/>
                      </a:lnTo>
                      <a:lnTo>
                        <a:pt x="225" y="297"/>
                      </a:lnTo>
                      <a:lnTo>
                        <a:pt x="224" y="309"/>
                      </a:lnTo>
                      <a:lnTo>
                        <a:pt x="222" y="322"/>
                      </a:lnTo>
                      <a:lnTo>
                        <a:pt x="216" y="337"/>
                      </a:lnTo>
                      <a:lnTo>
                        <a:pt x="209" y="351"/>
                      </a:lnTo>
                      <a:lnTo>
                        <a:pt x="201" y="360"/>
                      </a:lnTo>
                      <a:lnTo>
                        <a:pt x="191" y="364"/>
                      </a:lnTo>
                      <a:lnTo>
                        <a:pt x="180" y="373"/>
                      </a:lnTo>
                      <a:lnTo>
                        <a:pt x="174" y="379"/>
                      </a:lnTo>
                      <a:lnTo>
                        <a:pt x="170" y="385"/>
                      </a:lnTo>
                      <a:lnTo>
                        <a:pt x="167" y="396"/>
                      </a:lnTo>
                      <a:lnTo>
                        <a:pt x="165" y="409"/>
                      </a:lnTo>
                      <a:lnTo>
                        <a:pt x="162" y="421"/>
                      </a:lnTo>
                      <a:lnTo>
                        <a:pt x="159" y="435"/>
                      </a:lnTo>
                      <a:lnTo>
                        <a:pt x="153" y="445"/>
                      </a:lnTo>
                      <a:lnTo>
                        <a:pt x="149" y="456"/>
                      </a:lnTo>
                      <a:lnTo>
                        <a:pt x="137" y="463"/>
                      </a:lnTo>
                      <a:lnTo>
                        <a:pt x="128" y="472"/>
                      </a:lnTo>
                      <a:lnTo>
                        <a:pt x="117" y="480"/>
                      </a:lnTo>
                      <a:lnTo>
                        <a:pt x="107" y="487"/>
                      </a:lnTo>
                      <a:lnTo>
                        <a:pt x="98" y="498"/>
                      </a:lnTo>
                      <a:lnTo>
                        <a:pt x="95" y="510"/>
                      </a:lnTo>
                      <a:lnTo>
                        <a:pt x="92" y="522"/>
                      </a:lnTo>
                      <a:lnTo>
                        <a:pt x="92" y="535"/>
                      </a:lnTo>
                      <a:lnTo>
                        <a:pt x="98" y="543"/>
                      </a:lnTo>
                      <a:lnTo>
                        <a:pt x="104" y="549"/>
                      </a:lnTo>
                      <a:lnTo>
                        <a:pt x="113" y="555"/>
                      </a:lnTo>
                      <a:lnTo>
                        <a:pt x="125" y="553"/>
                      </a:lnTo>
                      <a:lnTo>
                        <a:pt x="131" y="561"/>
                      </a:lnTo>
                      <a:lnTo>
                        <a:pt x="140" y="570"/>
                      </a:lnTo>
                      <a:lnTo>
                        <a:pt x="131" y="580"/>
                      </a:lnTo>
                      <a:lnTo>
                        <a:pt x="122" y="589"/>
                      </a:lnTo>
                      <a:lnTo>
                        <a:pt x="105" y="594"/>
                      </a:lnTo>
                      <a:lnTo>
                        <a:pt x="98" y="600"/>
                      </a:lnTo>
                      <a:lnTo>
                        <a:pt x="99" y="609"/>
                      </a:lnTo>
                      <a:lnTo>
                        <a:pt x="102" y="615"/>
                      </a:lnTo>
                      <a:lnTo>
                        <a:pt x="117" y="622"/>
                      </a:lnTo>
                      <a:lnTo>
                        <a:pt x="123" y="631"/>
                      </a:lnTo>
                      <a:lnTo>
                        <a:pt x="131" y="643"/>
                      </a:lnTo>
                      <a:lnTo>
                        <a:pt x="138" y="652"/>
                      </a:lnTo>
                      <a:lnTo>
                        <a:pt x="150" y="664"/>
                      </a:lnTo>
                      <a:lnTo>
                        <a:pt x="141" y="673"/>
                      </a:lnTo>
                      <a:lnTo>
                        <a:pt x="137" y="684"/>
                      </a:lnTo>
                      <a:lnTo>
                        <a:pt x="129" y="693"/>
                      </a:lnTo>
                      <a:lnTo>
                        <a:pt x="125" y="682"/>
                      </a:lnTo>
                      <a:lnTo>
                        <a:pt x="113" y="679"/>
                      </a:lnTo>
                      <a:lnTo>
                        <a:pt x="101" y="678"/>
                      </a:lnTo>
                      <a:lnTo>
                        <a:pt x="98" y="688"/>
                      </a:lnTo>
                      <a:lnTo>
                        <a:pt x="104" y="697"/>
                      </a:lnTo>
                      <a:lnTo>
                        <a:pt x="108" y="712"/>
                      </a:lnTo>
                      <a:lnTo>
                        <a:pt x="113" y="732"/>
                      </a:lnTo>
                      <a:lnTo>
                        <a:pt x="114" y="753"/>
                      </a:lnTo>
                      <a:lnTo>
                        <a:pt x="120" y="768"/>
                      </a:lnTo>
                      <a:lnTo>
                        <a:pt x="125" y="784"/>
                      </a:lnTo>
                      <a:lnTo>
                        <a:pt x="126" y="805"/>
                      </a:lnTo>
                      <a:lnTo>
                        <a:pt x="132" y="823"/>
                      </a:lnTo>
                      <a:lnTo>
                        <a:pt x="143" y="837"/>
                      </a:lnTo>
                      <a:lnTo>
                        <a:pt x="146" y="852"/>
                      </a:lnTo>
                      <a:lnTo>
                        <a:pt x="144" y="867"/>
                      </a:lnTo>
                      <a:lnTo>
                        <a:pt x="138" y="880"/>
                      </a:lnTo>
                      <a:lnTo>
                        <a:pt x="126" y="888"/>
                      </a:lnTo>
                      <a:lnTo>
                        <a:pt x="116" y="904"/>
                      </a:lnTo>
                      <a:lnTo>
                        <a:pt x="105" y="915"/>
                      </a:lnTo>
                      <a:lnTo>
                        <a:pt x="90" y="921"/>
                      </a:lnTo>
                      <a:lnTo>
                        <a:pt x="83" y="925"/>
                      </a:lnTo>
                      <a:lnTo>
                        <a:pt x="69" y="928"/>
                      </a:lnTo>
                      <a:lnTo>
                        <a:pt x="59" y="930"/>
                      </a:lnTo>
                      <a:lnTo>
                        <a:pt x="47" y="939"/>
                      </a:lnTo>
                      <a:lnTo>
                        <a:pt x="35" y="946"/>
                      </a:lnTo>
                      <a:lnTo>
                        <a:pt x="26" y="958"/>
                      </a:lnTo>
                      <a:lnTo>
                        <a:pt x="12" y="969"/>
                      </a:lnTo>
                      <a:lnTo>
                        <a:pt x="5" y="978"/>
                      </a:lnTo>
                      <a:lnTo>
                        <a:pt x="0" y="988"/>
                      </a:lnTo>
                      <a:lnTo>
                        <a:pt x="5" y="994"/>
                      </a:lnTo>
                      <a:lnTo>
                        <a:pt x="21" y="994"/>
                      </a:lnTo>
                      <a:lnTo>
                        <a:pt x="35" y="996"/>
                      </a:lnTo>
                      <a:lnTo>
                        <a:pt x="54" y="994"/>
                      </a:lnTo>
                      <a:lnTo>
                        <a:pt x="74" y="991"/>
                      </a:lnTo>
                      <a:lnTo>
                        <a:pt x="87" y="988"/>
                      </a:lnTo>
                      <a:lnTo>
                        <a:pt x="93" y="976"/>
                      </a:lnTo>
                      <a:lnTo>
                        <a:pt x="107" y="969"/>
                      </a:lnTo>
                      <a:lnTo>
                        <a:pt x="122" y="964"/>
                      </a:lnTo>
                      <a:lnTo>
                        <a:pt x="135" y="963"/>
                      </a:lnTo>
                      <a:lnTo>
                        <a:pt x="147" y="970"/>
                      </a:lnTo>
                      <a:lnTo>
                        <a:pt x="162" y="976"/>
                      </a:lnTo>
                      <a:lnTo>
                        <a:pt x="171" y="985"/>
                      </a:lnTo>
                      <a:lnTo>
                        <a:pt x="180" y="994"/>
                      </a:lnTo>
                      <a:lnTo>
                        <a:pt x="191" y="1006"/>
                      </a:lnTo>
                      <a:lnTo>
                        <a:pt x="198" y="1014"/>
                      </a:lnTo>
                      <a:lnTo>
                        <a:pt x="206" y="1021"/>
                      </a:lnTo>
                      <a:lnTo>
                        <a:pt x="216" y="1027"/>
                      </a:lnTo>
                      <a:lnTo>
                        <a:pt x="221" y="1032"/>
                      </a:lnTo>
                      <a:lnTo>
                        <a:pt x="225" y="1047"/>
                      </a:lnTo>
                      <a:lnTo>
                        <a:pt x="225" y="1062"/>
                      </a:lnTo>
                      <a:lnTo>
                        <a:pt x="213" y="1063"/>
                      </a:lnTo>
                      <a:lnTo>
                        <a:pt x="197" y="1063"/>
                      </a:lnTo>
                      <a:lnTo>
                        <a:pt x="180" y="1063"/>
                      </a:lnTo>
                      <a:lnTo>
                        <a:pt x="162" y="1068"/>
                      </a:lnTo>
                      <a:lnTo>
                        <a:pt x="147" y="1074"/>
                      </a:lnTo>
                      <a:lnTo>
                        <a:pt x="138" y="1081"/>
                      </a:lnTo>
                      <a:lnTo>
                        <a:pt x="134" y="1089"/>
                      </a:lnTo>
                      <a:lnTo>
                        <a:pt x="129" y="1101"/>
                      </a:lnTo>
                      <a:lnTo>
                        <a:pt x="140" y="1102"/>
                      </a:lnTo>
                      <a:lnTo>
                        <a:pt x="147" y="1102"/>
                      </a:lnTo>
                      <a:lnTo>
                        <a:pt x="153" y="1095"/>
                      </a:lnTo>
                      <a:lnTo>
                        <a:pt x="164" y="1095"/>
                      </a:lnTo>
                      <a:lnTo>
                        <a:pt x="173" y="1102"/>
                      </a:lnTo>
                      <a:lnTo>
                        <a:pt x="182" y="1108"/>
                      </a:lnTo>
                      <a:lnTo>
                        <a:pt x="189" y="1111"/>
                      </a:lnTo>
                      <a:lnTo>
                        <a:pt x="204" y="1114"/>
                      </a:lnTo>
                      <a:lnTo>
                        <a:pt x="219" y="1116"/>
                      </a:lnTo>
                      <a:lnTo>
                        <a:pt x="234" y="1117"/>
                      </a:lnTo>
                      <a:lnTo>
                        <a:pt x="249" y="1116"/>
                      </a:lnTo>
                      <a:lnTo>
                        <a:pt x="261" y="1117"/>
                      </a:lnTo>
                      <a:lnTo>
                        <a:pt x="275" y="1117"/>
                      </a:lnTo>
                      <a:lnTo>
                        <a:pt x="276" y="1131"/>
                      </a:lnTo>
                      <a:lnTo>
                        <a:pt x="276" y="1144"/>
                      </a:lnTo>
                      <a:lnTo>
                        <a:pt x="276" y="1155"/>
                      </a:lnTo>
                      <a:lnTo>
                        <a:pt x="282" y="1165"/>
                      </a:lnTo>
                      <a:lnTo>
                        <a:pt x="279" y="1177"/>
                      </a:lnTo>
                      <a:lnTo>
                        <a:pt x="269" y="1186"/>
                      </a:lnTo>
                      <a:lnTo>
                        <a:pt x="255" y="1194"/>
                      </a:lnTo>
                      <a:lnTo>
                        <a:pt x="255" y="1206"/>
                      </a:lnTo>
                      <a:lnTo>
                        <a:pt x="263" y="1215"/>
                      </a:lnTo>
                      <a:lnTo>
                        <a:pt x="264" y="1225"/>
                      </a:lnTo>
                      <a:lnTo>
                        <a:pt x="263" y="1234"/>
                      </a:lnTo>
                      <a:lnTo>
                        <a:pt x="257" y="1246"/>
                      </a:lnTo>
                      <a:lnTo>
                        <a:pt x="245" y="1252"/>
                      </a:lnTo>
                      <a:lnTo>
                        <a:pt x="231" y="1258"/>
                      </a:lnTo>
                      <a:lnTo>
                        <a:pt x="224" y="1263"/>
                      </a:lnTo>
                      <a:lnTo>
                        <a:pt x="213" y="1272"/>
                      </a:lnTo>
                      <a:lnTo>
                        <a:pt x="203" y="1278"/>
                      </a:lnTo>
                      <a:lnTo>
                        <a:pt x="191" y="1285"/>
                      </a:lnTo>
                      <a:lnTo>
                        <a:pt x="180" y="1299"/>
                      </a:lnTo>
                      <a:lnTo>
                        <a:pt x="173" y="1309"/>
                      </a:lnTo>
                      <a:lnTo>
                        <a:pt x="162" y="1320"/>
                      </a:lnTo>
                      <a:lnTo>
                        <a:pt x="153" y="1327"/>
                      </a:lnTo>
                      <a:lnTo>
                        <a:pt x="146" y="1333"/>
                      </a:lnTo>
                      <a:lnTo>
                        <a:pt x="143" y="1348"/>
                      </a:lnTo>
                      <a:lnTo>
                        <a:pt x="134" y="1357"/>
                      </a:lnTo>
                      <a:lnTo>
                        <a:pt x="125" y="1365"/>
                      </a:lnTo>
                      <a:lnTo>
                        <a:pt x="116" y="1372"/>
                      </a:lnTo>
                      <a:lnTo>
                        <a:pt x="111" y="1383"/>
                      </a:lnTo>
                      <a:lnTo>
                        <a:pt x="111" y="1396"/>
                      </a:lnTo>
                      <a:lnTo>
                        <a:pt x="110" y="1405"/>
                      </a:lnTo>
                      <a:lnTo>
                        <a:pt x="110" y="1419"/>
                      </a:lnTo>
                      <a:lnTo>
                        <a:pt x="111" y="1431"/>
                      </a:lnTo>
                      <a:lnTo>
                        <a:pt x="117" y="1441"/>
                      </a:lnTo>
                      <a:lnTo>
                        <a:pt x="122" y="1449"/>
                      </a:lnTo>
                      <a:lnTo>
                        <a:pt x="129" y="1458"/>
                      </a:lnTo>
                      <a:lnTo>
                        <a:pt x="141" y="1462"/>
                      </a:lnTo>
                      <a:lnTo>
                        <a:pt x="153" y="1465"/>
                      </a:lnTo>
                      <a:lnTo>
                        <a:pt x="164" y="1456"/>
                      </a:lnTo>
                      <a:lnTo>
                        <a:pt x="174" y="1443"/>
                      </a:lnTo>
                      <a:lnTo>
                        <a:pt x="188" y="1438"/>
                      </a:lnTo>
                      <a:lnTo>
                        <a:pt x="200" y="1438"/>
                      </a:lnTo>
                      <a:lnTo>
                        <a:pt x="216" y="1440"/>
                      </a:lnTo>
                      <a:lnTo>
                        <a:pt x="233" y="1438"/>
                      </a:lnTo>
                      <a:lnTo>
                        <a:pt x="242" y="1428"/>
                      </a:lnTo>
                      <a:lnTo>
                        <a:pt x="249" y="1414"/>
                      </a:lnTo>
                      <a:lnTo>
                        <a:pt x="261" y="1405"/>
                      </a:lnTo>
                      <a:lnTo>
                        <a:pt x="276" y="1398"/>
                      </a:lnTo>
                      <a:lnTo>
                        <a:pt x="288" y="1395"/>
                      </a:lnTo>
                      <a:lnTo>
                        <a:pt x="305" y="1395"/>
                      </a:lnTo>
                      <a:lnTo>
                        <a:pt x="317" y="1399"/>
                      </a:lnTo>
                      <a:lnTo>
                        <a:pt x="330" y="1402"/>
                      </a:lnTo>
                      <a:lnTo>
                        <a:pt x="341" y="1411"/>
                      </a:lnTo>
                      <a:lnTo>
                        <a:pt x="351" y="1417"/>
                      </a:lnTo>
                      <a:lnTo>
                        <a:pt x="363" y="1425"/>
                      </a:lnTo>
                      <a:lnTo>
                        <a:pt x="372" y="1432"/>
                      </a:lnTo>
                      <a:lnTo>
                        <a:pt x="389" y="1441"/>
                      </a:lnTo>
                      <a:lnTo>
                        <a:pt x="402" y="1447"/>
                      </a:lnTo>
                      <a:lnTo>
                        <a:pt x="417" y="1453"/>
                      </a:lnTo>
                      <a:lnTo>
                        <a:pt x="429" y="1455"/>
                      </a:lnTo>
                      <a:lnTo>
                        <a:pt x="444" y="1455"/>
                      </a:lnTo>
                      <a:lnTo>
                        <a:pt x="459" y="1453"/>
                      </a:lnTo>
                      <a:lnTo>
                        <a:pt x="467" y="1444"/>
                      </a:lnTo>
                      <a:lnTo>
                        <a:pt x="474" y="1434"/>
                      </a:lnTo>
                      <a:lnTo>
                        <a:pt x="480" y="1420"/>
                      </a:lnTo>
                      <a:lnTo>
                        <a:pt x="477" y="1410"/>
                      </a:lnTo>
                      <a:lnTo>
                        <a:pt x="479" y="1393"/>
                      </a:lnTo>
                      <a:lnTo>
                        <a:pt x="477" y="1381"/>
                      </a:lnTo>
                      <a:lnTo>
                        <a:pt x="476" y="1371"/>
                      </a:lnTo>
                      <a:lnTo>
                        <a:pt x="476" y="1363"/>
                      </a:lnTo>
                      <a:lnTo>
                        <a:pt x="485" y="1357"/>
                      </a:lnTo>
                      <a:lnTo>
                        <a:pt x="497" y="1354"/>
                      </a:lnTo>
                      <a:lnTo>
                        <a:pt x="498" y="1339"/>
                      </a:lnTo>
                      <a:lnTo>
                        <a:pt x="504" y="1327"/>
                      </a:lnTo>
                      <a:lnTo>
                        <a:pt x="519" y="1329"/>
                      </a:lnTo>
                      <a:lnTo>
                        <a:pt x="531" y="1318"/>
                      </a:lnTo>
                      <a:lnTo>
                        <a:pt x="545" y="1309"/>
                      </a:lnTo>
                      <a:lnTo>
                        <a:pt x="558" y="1300"/>
                      </a:lnTo>
                      <a:lnTo>
                        <a:pt x="567" y="1288"/>
                      </a:lnTo>
                      <a:lnTo>
                        <a:pt x="582" y="1281"/>
                      </a:lnTo>
                      <a:lnTo>
                        <a:pt x="597" y="1275"/>
                      </a:lnTo>
                      <a:lnTo>
                        <a:pt x="615" y="1270"/>
                      </a:lnTo>
                      <a:lnTo>
                        <a:pt x="630" y="1269"/>
                      </a:lnTo>
                      <a:lnTo>
                        <a:pt x="648" y="1266"/>
                      </a:lnTo>
                      <a:lnTo>
                        <a:pt x="660" y="1270"/>
                      </a:lnTo>
                      <a:lnTo>
                        <a:pt x="677" y="1267"/>
                      </a:lnTo>
                      <a:lnTo>
                        <a:pt x="704" y="1267"/>
                      </a:lnTo>
                      <a:lnTo>
                        <a:pt x="716" y="1261"/>
                      </a:lnTo>
                      <a:lnTo>
                        <a:pt x="734" y="1255"/>
                      </a:lnTo>
                      <a:lnTo>
                        <a:pt x="746" y="1249"/>
                      </a:lnTo>
                      <a:lnTo>
                        <a:pt x="755" y="1246"/>
                      </a:lnTo>
                      <a:lnTo>
                        <a:pt x="767" y="1242"/>
                      </a:lnTo>
                      <a:lnTo>
                        <a:pt x="782" y="1240"/>
                      </a:lnTo>
                      <a:lnTo>
                        <a:pt x="797" y="1240"/>
                      </a:lnTo>
                      <a:lnTo>
                        <a:pt x="809" y="1242"/>
                      </a:lnTo>
                      <a:lnTo>
                        <a:pt x="818" y="1245"/>
                      </a:lnTo>
                      <a:lnTo>
                        <a:pt x="828" y="1246"/>
                      </a:lnTo>
                      <a:lnTo>
                        <a:pt x="842" y="1246"/>
                      </a:lnTo>
                      <a:lnTo>
                        <a:pt x="857" y="1251"/>
                      </a:lnTo>
                      <a:lnTo>
                        <a:pt x="872" y="1252"/>
                      </a:lnTo>
                      <a:lnTo>
                        <a:pt x="884" y="1252"/>
                      </a:lnTo>
                      <a:lnTo>
                        <a:pt x="903" y="1251"/>
                      </a:lnTo>
                      <a:lnTo>
                        <a:pt x="917" y="1246"/>
                      </a:lnTo>
                      <a:lnTo>
                        <a:pt x="932" y="1243"/>
                      </a:lnTo>
                      <a:lnTo>
                        <a:pt x="941" y="1236"/>
                      </a:lnTo>
                      <a:lnTo>
                        <a:pt x="953" y="1230"/>
                      </a:lnTo>
                      <a:lnTo>
                        <a:pt x="966" y="1234"/>
                      </a:lnTo>
                      <a:lnTo>
                        <a:pt x="981" y="1234"/>
                      </a:lnTo>
                      <a:lnTo>
                        <a:pt x="996" y="1236"/>
                      </a:lnTo>
                      <a:lnTo>
                        <a:pt x="1013" y="1239"/>
                      </a:lnTo>
                      <a:lnTo>
                        <a:pt x="1028" y="1242"/>
                      </a:lnTo>
                      <a:lnTo>
                        <a:pt x="1041" y="1239"/>
                      </a:lnTo>
                      <a:lnTo>
                        <a:pt x="1055" y="1243"/>
                      </a:lnTo>
                      <a:lnTo>
                        <a:pt x="1068" y="1245"/>
                      </a:lnTo>
                      <a:lnTo>
                        <a:pt x="1083" y="1248"/>
                      </a:lnTo>
                      <a:lnTo>
                        <a:pt x="1097" y="1249"/>
                      </a:lnTo>
                      <a:lnTo>
                        <a:pt x="1106" y="1260"/>
                      </a:lnTo>
                      <a:lnTo>
                        <a:pt x="1119" y="1264"/>
                      </a:lnTo>
                      <a:lnTo>
                        <a:pt x="1131" y="1269"/>
                      </a:lnTo>
                      <a:lnTo>
                        <a:pt x="1145" y="1273"/>
                      </a:lnTo>
                      <a:lnTo>
                        <a:pt x="1158" y="1270"/>
                      </a:lnTo>
                      <a:lnTo>
                        <a:pt x="1167" y="1267"/>
                      </a:lnTo>
                      <a:lnTo>
                        <a:pt x="1170" y="1272"/>
                      </a:lnTo>
                      <a:lnTo>
                        <a:pt x="1179" y="1275"/>
                      </a:lnTo>
                      <a:lnTo>
                        <a:pt x="1188" y="1275"/>
                      </a:lnTo>
                      <a:lnTo>
                        <a:pt x="1197" y="1273"/>
                      </a:lnTo>
                      <a:lnTo>
                        <a:pt x="1209" y="1275"/>
                      </a:lnTo>
                      <a:lnTo>
                        <a:pt x="1223" y="1275"/>
                      </a:lnTo>
                      <a:lnTo>
                        <a:pt x="1233" y="1275"/>
                      </a:lnTo>
                      <a:lnTo>
                        <a:pt x="1244" y="1272"/>
                      </a:lnTo>
                      <a:lnTo>
                        <a:pt x="1254" y="1266"/>
                      </a:lnTo>
                      <a:lnTo>
                        <a:pt x="1262" y="1279"/>
                      </a:lnTo>
                      <a:lnTo>
                        <a:pt x="1269" y="1281"/>
                      </a:lnTo>
                      <a:lnTo>
                        <a:pt x="1281" y="1282"/>
                      </a:lnTo>
                      <a:lnTo>
                        <a:pt x="1292" y="1278"/>
                      </a:lnTo>
                      <a:lnTo>
                        <a:pt x="1295" y="1267"/>
                      </a:lnTo>
                      <a:lnTo>
                        <a:pt x="1304" y="1251"/>
                      </a:lnTo>
                      <a:lnTo>
                        <a:pt x="1317" y="1248"/>
                      </a:lnTo>
                      <a:lnTo>
                        <a:pt x="1331" y="1245"/>
                      </a:lnTo>
                      <a:lnTo>
                        <a:pt x="1347" y="1234"/>
                      </a:lnTo>
                      <a:lnTo>
                        <a:pt x="1364" y="1227"/>
                      </a:lnTo>
                      <a:lnTo>
                        <a:pt x="1380" y="1216"/>
                      </a:lnTo>
                      <a:lnTo>
                        <a:pt x="1395" y="1206"/>
                      </a:lnTo>
                      <a:lnTo>
                        <a:pt x="1409" y="1191"/>
                      </a:lnTo>
                      <a:lnTo>
                        <a:pt x="1413" y="1179"/>
                      </a:lnTo>
                      <a:lnTo>
                        <a:pt x="1413" y="1168"/>
                      </a:lnTo>
                      <a:lnTo>
                        <a:pt x="1413" y="1156"/>
                      </a:lnTo>
                      <a:lnTo>
                        <a:pt x="1407" y="1144"/>
                      </a:lnTo>
                      <a:lnTo>
                        <a:pt x="1401" y="1137"/>
                      </a:lnTo>
                      <a:lnTo>
                        <a:pt x="1389" y="1126"/>
                      </a:lnTo>
                      <a:lnTo>
                        <a:pt x="1379" y="1116"/>
                      </a:lnTo>
                      <a:lnTo>
                        <a:pt x="1371" y="1111"/>
                      </a:lnTo>
                      <a:lnTo>
                        <a:pt x="1367" y="1108"/>
                      </a:lnTo>
                      <a:lnTo>
                        <a:pt x="1365" y="1101"/>
                      </a:lnTo>
                      <a:lnTo>
                        <a:pt x="1379" y="1101"/>
                      </a:lnTo>
                      <a:lnTo>
                        <a:pt x="1394" y="1101"/>
                      </a:lnTo>
                      <a:lnTo>
                        <a:pt x="1410" y="1101"/>
                      </a:lnTo>
                      <a:lnTo>
                        <a:pt x="1433" y="1099"/>
                      </a:lnTo>
                      <a:lnTo>
                        <a:pt x="1449" y="1096"/>
                      </a:lnTo>
                      <a:lnTo>
                        <a:pt x="1463" y="1096"/>
                      </a:lnTo>
                      <a:lnTo>
                        <a:pt x="1478" y="1089"/>
                      </a:lnTo>
                      <a:lnTo>
                        <a:pt x="1491" y="1087"/>
                      </a:lnTo>
                      <a:lnTo>
                        <a:pt x="1505" y="1077"/>
                      </a:lnTo>
                      <a:lnTo>
                        <a:pt x="1521" y="1072"/>
                      </a:lnTo>
                      <a:lnTo>
                        <a:pt x="1533" y="1065"/>
                      </a:lnTo>
                      <a:lnTo>
                        <a:pt x="1544" y="1057"/>
                      </a:lnTo>
                      <a:lnTo>
                        <a:pt x="1556" y="1045"/>
                      </a:lnTo>
                      <a:lnTo>
                        <a:pt x="1562" y="1033"/>
                      </a:lnTo>
                      <a:lnTo>
                        <a:pt x="1556" y="1023"/>
                      </a:lnTo>
                      <a:lnTo>
                        <a:pt x="1551" y="1014"/>
                      </a:lnTo>
                      <a:lnTo>
                        <a:pt x="1548" y="1003"/>
                      </a:lnTo>
                      <a:lnTo>
                        <a:pt x="1539" y="1000"/>
                      </a:lnTo>
                      <a:lnTo>
                        <a:pt x="1538" y="990"/>
                      </a:lnTo>
                      <a:lnTo>
                        <a:pt x="1541" y="973"/>
                      </a:lnTo>
                      <a:lnTo>
                        <a:pt x="1542" y="958"/>
                      </a:lnTo>
                      <a:lnTo>
                        <a:pt x="1535" y="951"/>
                      </a:lnTo>
                      <a:lnTo>
                        <a:pt x="1530" y="943"/>
                      </a:lnTo>
                      <a:lnTo>
                        <a:pt x="1524" y="939"/>
                      </a:lnTo>
                      <a:lnTo>
                        <a:pt x="1509" y="936"/>
                      </a:lnTo>
                      <a:lnTo>
                        <a:pt x="1496" y="928"/>
                      </a:lnTo>
                      <a:lnTo>
                        <a:pt x="1487" y="921"/>
                      </a:lnTo>
                      <a:lnTo>
                        <a:pt x="1476" y="918"/>
                      </a:lnTo>
                      <a:lnTo>
                        <a:pt x="1463" y="918"/>
                      </a:lnTo>
                      <a:lnTo>
                        <a:pt x="1449" y="912"/>
                      </a:lnTo>
                      <a:lnTo>
                        <a:pt x="1437" y="903"/>
                      </a:lnTo>
                      <a:lnTo>
                        <a:pt x="1427" y="898"/>
                      </a:lnTo>
                      <a:lnTo>
                        <a:pt x="1418" y="891"/>
                      </a:lnTo>
                      <a:lnTo>
                        <a:pt x="1410" y="883"/>
                      </a:lnTo>
                      <a:lnTo>
                        <a:pt x="1397" y="877"/>
                      </a:lnTo>
                      <a:lnTo>
                        <a:pt x="1386" y="870"/>
                      </a:lnTo>
                      <a:lnTo>
                        <a:pt x="1376" y="862"/>
                      </a:lnTo>
                      <a:lnTo>
                        <a:pt x="1367" y="853"/>
                      </a:lnTo>
                      <a:lnTo>
                        <a:pt x="1361" y="844"/>
                      </a:lnTo>
                      <a:lnTo>
                        <a:pt x="1356" y="829"/>
                      </a:lnTo>
                      <a:lnTo>
                        <a:pt x="1353" y="816"/>
                      </a:lnTo>
                      <a:lnTo>
                        <a:pt x="1344" y="805"/>
                      </a:lnTo>
                      <a:lnTo>
                        <a:pt x="1335" y="804"/>
                      </a:lnTo>
                      <a:lnTo>
                        <a:pt x="1317" y="804"/>
                      </a:lnTo>
                      <a:lnTo>
                        <a:pt x="1302" y="801"/>
                      </a:lnTo>
                      <a:lnTo>
                        <a:pt x="1289" y="798"/>
                      </a:lnTo>
                      <a:lnTo>
                        <a:pt x="1274" y="790"/>
                      </a:lnTo>
                      <a:lnTo>
                        <a:pt x="1262" y="783"/>
                      </a:lnTo>
                      <a:lnTo>
                        <a:pt x="1256" y="771"/>
                      </a:lnTo>
                      <a:lnTo>
                        <a:pt x="1263" y="753"/>
                      </a:lnTo>
                      <a:lnTo>
                        <a:pt x="1274" y="730"/>
                      </a:lnTo>
                      <a:lnTo>
                        <a:pt x="1283" y="715"/>
                      </a:lnTo>
                      <a:lnTo>
                        <a:pt x="1296" y="694"/>
                      </a:lnTo>
                      <a:lnTo>
                        <a:pt x="1307" y="669"/>
                      </a:lnTo>
                      <a:lnTo>
                        <a:pt x="1311" y="645"/>
                      </a:lnTo>
                      <a:lnTo>
                        <a:pt x="1307" y="633"/>
                      </a:lnTo>
                      <a:lnTo>
                        <a:pt x="1296" y="621"/>
                      </a:lnTo>
                      <a:lnTo>
                        <a:pt x="1287" y="606"/>
                      </a:lnTo>
                      <a:lnTo>
                        <a:pt x="1281" y="586"/>
                      </a:lnTo>
                      <a:lnTo>
                        <a:pt x="1278" y="570"/>
                      </a:lnTo>
                      <a:lnTo>
                        <a:pt x="1278" y="552"/>
                      </a:lnTo>
                      <a:lnTo>
                        <a:pt x="1280" y="537"/>
                      </a:lnTo>
                      <a:lnTo>
                        <a:pt x="1286" y="528"/>
                      </a:lnTo>
                      <a:lnTo>
                        <a:pt x="1298" y="523"/>
                      </a:lnTo>
                      <a:lnTo>
                        <a:pt x="1310" y="513"/>
                      </a:lnTo>
                      <a:lnTo>
                        <a:pt x="1322" y="499"/>
                      </a:lnTo>
                      <a:lnTo>
                        <a:pt x="1337" y="480"/>
                      </a:lnTo>
                      <a:lnTo>
                        <a:pt x="1347" y="468"/>
                      </a:lnTo>
                      <a:lnTo>
                        <a:pt x="1353" y="459"/>
                      </a:lnTo>
                      <a:lnTo>
                        <a:pt x="1352" y="438"/>
                      </a:lnTo>
                      <a:lnTo>
                        <a:pt x="1350" y="418"/>
                      </a:lnTo>
                      <a:lnTo>
                        <a:pt x="1352" y="400"/>
                      </a:lnTo>
                      <a:lnTo>
                        <a:pt x="1353" y="379"/>
                      </a:lnTo>
                      <a:lnTo>
                        <a:pt x="1355" y="363"/>
                      </a:lnTo>
                      <a:lnTo>
                        <a:pt x="1370" y="349"/>
                      </a:lnTo>
                      <a:lnTo>
                        <a:pt x="1380" y="349"/>
                      </a:lnTo>
                      <a:lnTo>
                        <a:pt x="1392" y="348"/>
                      </a:lnTo>
                      <a:lnTo>
                        <a:pt x="1401" y="340"/>
                      </a:lnTo>
                      <a:lnTo>
                        <a:pt x="1406" y="325"/>
                      </a:lnTo>
                      <a:lnTo>
                        <a:pt x="1401" y="312"/>
                      </a:lnTo>
                      <a:lnTo>
                        <a:pt x="1400" y="301"/>
                      </a:lnTo>
                      <a:lnTo>
                        <a:pt x="1397" y="289"/>
                      </a:lnTo>
                      <a:lnTo>
                        <a:pt x="1389" y="280"/>
                      </a:lnTo>
                      <a:lnTo>
                        <a:pt x="1385" y="271"/>
                      </a:lnTo>
                      <a:lnTo>
                        <a:pt x="1395" y="264"/>
                      </a:lnTo>
                      <a:lnTo>
                        <a:pt x="1406" y="267"/>
                      </a:lnTo>
                      <a:lnTo>
                        <a:pt x="1418" y="261"/>
                      </a:lnTo>
                      <a:lnTo>
                        <a:pt x="1424" y="252"/>
                      </a:lnTo>
                      <a:lnTo>
                        <a:pt x="1421" y="244"/>
                      </a:lnTo>
                      <a:lnTo>
                        <a:pt x="1410" y="241"/>
                      </a:lnTo>
                      <a:lnTo>
                        <a:pt x="1397" y="240"/>
                      </a:lnTo>
                      <a:lnTo>
                        <a:pt x="1388" y="237"/>
                      </a:lnTo>
                      <a:lnTo>
                        <a:pt x="1373" y="231"/>
                      </a:lnTo>
                      <a:lnTo>
                        <a:pt x="1356" y="225"/>
                      </a:lnTo>
                      <a:lnTo>
                        <a:pt x="1346" y="217"/>
                      </a:lnTo>
                      <a:lnTo>
                        <a:pt x="1332" y="208"/>
                      </a:lnTo>
                      <a:lnTo>
                        <a:pt x="1332" y="196"/>
                      </a:lnTo>
                      <a:lnTo>
                        <a:pt x="1329" y="189"/>
                      </a:lnTo>
                      <a:lnTo>
                        <a:pt x="1323" y="183"/>
                      </a:lnTo>
                      <a:lnTo>
                        <a:pt x="1331" y="178"/>
                      </a:lnTo>
                      <a:lnTo>
                        <a:pt x="1335" y="168"/>
                      </a:lnTo>
                      <a:lnTo>
                        <a:pt x="1341" y="154"/>
                      </a:lnTo>
                      <a:lnTo>
                        <a:pt x="1341" y="144"/>
                      </a:lnTo>
                      <a:lnTo>
                        <a:pt x="1334" y="133"/>
                      </a:lnTo>
                      <a:lnTo>
                        <a:pt x="1323" y="123"/>
                      </a:lnTo>
                      <a:lnTo>
                        <a:pt x="1314" y="117"/>
                      </a:lnTo>
                      <a:lnTo>
                        <a:pt x="1305" y="109"/>
                      </a:lnTo>
                      <a:lnTo>
                        <a:pt x="1293" y="108"/>
                      </a:lnTo>
                      <a:lnTo>
                        <a:pt x="1283" y="105"/>
                      </a:lnTo>
                      <a:lnTo>
                        <a:pt x="1272" y="106"/>
                      </a:lnTo>
                      <a:lnTo>
                        <a:pt x="1262" y="105"/>
                      </a:lnTo>
                      <a:lnTo>
                        <a:pt x="1248" y="106"/>
                      </a:lnTo>
                      <a:lnTo>
                        <a:pt x="1236" y="108"/>
                      </a:lnTo>
                      <a:lnTo>
                        <a:pt x="1224" y="106"/>
                      </a:lnTo>
                      <a:lnTo>
                        <a:pt x="1215" y="111"/>
                      </a:lnTo>
                      <a:lnTo>
                        <a:pt x="1214" y="123"/>
                      </a:lnTo>
                      <a:lnTo>
                        <a:pt x="1202" y="129"/>
                      </a:lnTo>
                      <a:lnTo>
                        <a:pt x="1196" y="129"/>
                      </a:lnTo>
                      <a:lnTo>
                        <a:pt x="1184" y="127"/>
                      </a:lnTo>
                      <a:lnTo>
                        <a:pt x="1170" y="126"/>
                      </a:lnTo>
                      <a:lnTo>
                        <a:pt x="1158" y="127"/>
                      </a:lnTo>
                      <a:lnTo>
                        <a:pt x="1143" y="130"/>
                      </a:lnTo>
                      <a:lnTo>
                        <a:pt x="1127" y="132"/>
                      </a:lnTo>
                      <a:lnTo>
                        <a:pt x="1110" y="139"/>
                      </a:lnTo>
                      <a:lnTo>
                        <a:pt x="1095" y="135"/>
                      </a:lnTo>
                      <a:lnTo>
                        <a:pt x="1083" y="138"/>
                      </a:lnTo>
                      <a:lnTo>
                        <a:pt x="1070" y="142"/>
                      </a:lnTo>
                      <a:lnTo>
                        <a:pt x="1056" y="148"/>
                      </a:lnTo>
                      <a:lnTo>
                        <a:pt x="1040" y="154"/>
                      </a:lnTo>
                      <a:lnTo>
                        <a:pt x="1023" y="157"/>
                      </a:lnTo>
                      <a:lnTo>
                        <a:pt x="1013" y="157"/>
                      </a:lnTo>
                      <a:lnTo>
                        <a:pt x="1002" y="151"/>
                      </a:lnTo>
                      <a:lnTo>
                        <a:pt x="989" y="153"/>
                      </a:lnTo>
                      <a:lnTo>
                        <a:pt x="977" y="150"/>
                      </a:lnTo>
                      <a:lnTo>
                        <a:pt x="965" y="148"/>
                      </a:lnTo>
                      <a:lnTo>
                        <a:pt x="950" y="142"/>
                      </a:lnTo>
                      <a:lnTo>
                        <a:pt x="938" y="136"/>
                      </a:lnTo>
                      <a:lnTo>
                        <a:pt x="927" y="129"/>
                      </a:lnTo>
                      <a:lnTo>
                        <a:pt x="920" y="120"/>
                      </a:lnTo>
                      <a:lnTo>
                        <a:pt x="909" y="112"/>
                      </a:lnTo>
                      <a:lnTo>
                        <a:pt x="899" y="102"/>
                      </a:lnTo>
                      <a:lnTo>
                        <a:pt x="891" y="91"/>
                      </a:lnTo>
                      <a:lnTo>
                        <a:pt x="879" y="85"/>
                      </a:lnTo>
                      <a:lnTo>
                        <a:pt x="867" y="78"/>
                      </a:lnTo>
                      <a:lnTo>
                        <a:pt x="858" y="76"/>
                      </a:lnTo>
                      <a:lnTo>
                        <a:pt x="845" y="72"/>
                      </a:lnTo>
                      <a:lnTo>
                        <a:pt x="831" y="70"/>
                      </a:lnTo>
                      <a:lnTo>
                        <a:pt x="818" y="69"/>
                      </a:lnTo>
                      <a:lnTo>
                        <a:pt x="807" y="66"/>
                      </a:lnTo>
                      <a:lnTo>
                        <a:pt x="798" y="58"/>
                      </a:lnTo>
                      <a:lnTo>
                        <a:pt x="788" y="52"/>
                      </a:lnTo>
                      <a:lnTo>
                        <a:pt x="780" y="42"/>
                      </a:lnTo>
                      <a:lnTo>
                        <a:pt x="780" y="30"/>
                      </a:lnTo>
                      <a:lnTo>
                        <a:pt x="776" y="15"/>
                      </a:lnTo>
                      <a:lnTo>
                        <a:pt x="768" y="6"/>
                      </a:lnTo>
                      <a:lnTo>
                        <a:pt x="756" y="0"/>
                      </a:lnTo>
                      <a:lnTo>
                        <a:pt x="746" y="1"/>
                      </a:lnTo>
                      <a:lnTo>
                        <a:pt x="740" y="10"/>
                      </a:lnTo>
                      <a:lnTo>
                        <a:pt x="741" y="22"/>
                      </a:lnTo>
                      <a:lnTo>
                        <a:pt x="741" y="39"/>
                      </a:lnTo>
                      <a:lnTo>
                        <a:pt x="738" y="48"/>
                      </a:lnTo>
                      <a:lnTo>
                        <a:pt x="726" y="54"/>
                      </a:lnTo>
                      <a:lnTo>
                        <a:pt x="713" y="52"/>
                      </a:lnTo>
                      <a:lnTo>
                        <a:pt x="698" y="57"/>
                      </a:lnTo>
                      <a:lnTo>
                        <a:pt x="678" y="58"/>
                      </a:lnTo>
                      <a:lnTo>
                        <a:pt x="657" y="64"/>
                      </a:lnTo>
                      <a:lnTo>
                        <a:pt x="639" y="70"/>
                      </a:lnTo>
                      <a:lnTo>
                        <a:pt x="618" y="76"/>
                      </a:lnTo>
                      <a:lnTo>
                        <a:pt x="606" y="76"/>
                      </a:lnTo>
                      <a:lnTo>
                        <a:pt x="593" y="79"/>
                      </a:lnTo>
                      <a:lnTo>
                        <a:pt x="581" y="82"/>
                      </a:lnTo>
                      <a:lnTo>
                        <a:pt x="570" y="87"/>
                      </a:lnTo>
                      <a:lnTo>
                        <a:pt x="554" y="90"/>
                      </a:lnTo>
                      <a:lnTo>
                        <a:pt x="540" y="97"/>
                      </a:lnTo>
                      <a:lnTo>
                        <a:pt x="530" y="105"/>
                      </a:lnTo>
                      <a:lnTo>
                        <a:pt x="524" y="115"/>
                      </a:lnTo>
                      <a:lnTo>
                        <a:pt x="513" y="120"/>
                      </a:lnTo>
                      <a:lnTo>
                        <a:pt x="501" y="127"/>
                      </a:lnTo>
                      <a:lnTo>
                        <a:pt x="489" y="132"/>
                      </a:lnTo>
                      <a:lnTo>
                        <a:pt x="476" y="136"/>
                      </a:lnTo>
                      <a:lnTo>
                        <a:pt x="462" y="138"/>
                      </a:lnTo>
                      <a:close/>
                    </a:path>
                  </a:pathLst>
                </a:custGeom>
                <a:solidFill>
                  <a:srgbClr val="CCFFCC">
                    <a:alpha val="50195"/>
                  </a:srgbClr>
                </a:solidFill>
                <a:ln w="0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75807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3949" y="3398"/>
                  <a:ext cx="386" cy="16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10800" rIns="0" bIns="10800">
                  <a:spAutoFit/>
                </a:bodyPr>
                <a:lstStyle/>
                <a:p>
                  <a:pPr algn="ctr" eaLnBrk="0" hangingPunct="0">
                    <a:spcBef>
                      <a:spcPct val="50000"/>
                    </a:spcBef>
                  </a:pPr>
                  <a:r>
                    <a:rPr lang="en-US" sz="1600" b="1">
                      <a:solidFill>
                        <a:srgbClr val="000000"/>
                      </a:solidFill>
                    </a:rPr>
                    <a:t>China</a:t>
                  </a:r>
                  <a:endParaRPr lang="en-GB" sz="1600" b="1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75789" name="Group 16"/>
              <p:cNvGrpSpPr>
                <a:grpSpLocks/>
              </p:cNvGrpSpPr>
              <p:nvPr/>
            </p:nvGrpSpPr>
            <p:grpSpPr bwMode="auto">
              <a:xfrm>
                <a:off x="1702" y="1107"/>
                <a:ext cx="1773" cy="1074"/>
                <a:chOff x="1702" y="1107"/>
                <a:chExt cx="1773" cy="1074"/>
              </a:xfrm>
            </p:grpSpPr>
            <p:sp>
              <p:nvSpPr>
                <p:cNvPr id="75804" name="Freeform 17"/>
                <p:cNvSpPr>
                  <a:spLocks/>
                </p:cNvSpPr>
                <p:nvPr/>
              </p:nvSpPr>
              <p:spPr bwMode="auto">
                <a:xfrm>
                  <a:off x="1702" y="1107"/>
                  <a:ext cx="1773" cy="1074"/>
                </a:xfrm>
                <a:custGeom>
                  <a:avLst/>
                  <a:gdLst>
                    <a:gd name="T0" fmla="*/ 424 w 1773"/>
                    <a:gd name="T1" fmla="*/ 63 h 1074"/>
                    <a:gd name="T2" fmla="*/ 459 w 1773"/>
                    <a:gd name="T3" fmla="*/ 137 h 1074"/>
                    <a:gd name="T4" fmla="*/ 388 w 1773"/>
                    <a:gd name="T5" fmla="*/ 189 h 1074"/>
                    <a:gd name="T6" fmla="*/ 318 w 1773"/>
                    <a:gd name="T7" fmla="*/ 146 h 1074"/>
                    <a:gd name="T8" fmla="*/ 237 w 1773"/>
                    <a:gd name="T9" fmla="*/ 236 h 1074"/>
                    <a:gd name="T10" fmla="*/ 172 w 1773"/>
                    <a:gd name="T11" fmla="*/ 312 h 1074"/>
                    <a:gd name="T12" fmla="*/ 85 w 1773"/>
                    <a:gd name="T13" fmla="*/ 374 h 1074"/>
                    <a:gd name="T14" fmla="*/ 46 w 1773"/>
                    <a:gd name="T15" fmla="*/ 447 h 1074"/>
                    <a:gd name="T16" fmla="*/ 22 w 1773"/>
                    <a:gd name="T17" fmla="*/ 509 h 1074"/>
                    <a:gd name="T18" fmla="*/ 7 w 1773"/>
                    <a:gd name="T19" fmla="*/ 602 h 1074"/>
                    <a:gd name="T20" fmla="*/ 75 w 1773"/>
                    <a:gd name="T21" fmla="*/ 594 h 1074"/>
                    <a:gd name="T22" fmla="*/ 132 w 1773"/>
                    <a:gd name="T23" fmla="*/ 669 h 1074"/>
                    <a:gd name="T24" fmla="*/ 217 w 1773"/>
                    <a:gd name="T25" fmla="*/ 687 h 1074"/>
                    <a:gd name="T26" fmla="*/ 307 w 1773"/>
                    <a:gd name="T27" fmla="*/ 725 h 1074"/>
                    <a:gd name="T28" fmla="*/ 397 w 1773"/>
                    <a:gd name="T29" fmla="*/ 779 h 1074"/>
                    <a:gd name="T30" fmla="*/ 496 w 1773"/>
                    <a:gd name="T31" fmla="*/ 807 h 1074"/>
                    <a:gd name="T32" fmla="*/ 597 w 1773"/>
                    <a:gd name="T33" fmla="*/ 819 h 1074"/>
                    <a:gd name="T34" fmla="*/ 720 w 1773"/>
                    <a:gd name="T35" fmla="*/ 825 h 1074"/>
                    <a:gd name="T36" fmla="*/ 786 w 1773"/>
                    <a:gd name="T37" fmla="*/ 863 h 1074"/>
                    <a:gd name="T38" fmla="*/ 876 w 1773"/>
                    <a:gd name="T39" fmla="*/ 885 h 1074"/>
                    <a:gd name="T40" fmla="*/ 979 w 1773"/>
                    <a:gd name="T41" fmla="*/ 914 h 1074"/>
                    <a:gd name="T42" fmla="*/ 1060 w 1773"/>
                    <a:gd name="T43" fmla="*/ 933 h 1074"/>
                    <a:gd name="T44" fmla="*/ 1164 w 1773"/>
                    <a:gd name="T45" fmla="*/ 959 h 1074"/>
                    <a:gd name="T46" fmla="*/ 1245 w 1773"/>
                    <a:gd name="T47" fmla="*/ 963 h 1074"/>
                    <a:gd name="T48" fmla="*/ 1303 w 1773"/>
                    <a:gd name="T49" fmla="*/ 965 h 1074"/>
                    <a:gd name="T50" fmla="*/ 1404 w 1773"/>
                    <a:gd name="T51" fmla="*/ 983 h 1074"/>
                    <a:gd name="T52" fmla="*/ 1507 w 1773"/>
                    <a:gd name="T53" fmla="*/ 1023 h 1074"/>
                    <a:gd name="T54" fmla="*/ 1621 w 1773"/>
                    <a:gd name="T55" fmla="*/ 1073 h 1074"/>
                    <a:gd name="T56" fmla="*/ 1710 w 1773"/>
                    <a:gd name="T57" fmla="*/ 1055 h 1074"/>
                    <a:gd name="T58" fmla="*/ 1744 w 1773"/>
                    <a:gd name="T59" fmla="*/ 962 h 1074"/>
                    <a:gd name="T60" fmla="*/ 1731 w 1773"/>
                    <a:gd name="T61" fmla="*/ 924 h 1074"/>
                    <a:gd name="T62" fmla="*/ 1660 w 1773"/>
                    <a:gd name="T63" fmla="*/ 888 h 1074"/>
                    <a:gd name="T64" fmla="*/ 1609 w 1773"/>
                    <a:gd name="T65" fmla="*/ 840 h 1074"/>
                    <a:gd name="T66" fmla="*/ 1572 w 1773"/>
                    <a:gd name="T67" fmla="*/ 761 h 1074"/>
                    <a:gd name="T68" fmla="*/ 1500 w 1773"/>
                    <a:gd name="T69" fmla="*/ 768 h 1074"/>
                    <a:gd name="T70" fmla="*/ 1416 w 1773"/>
                    <a:gd name="T71" fmla="*/ 792 h 1074"/>
                    <a:gd name="T72" fmla="*/ 1378 w 1773"/>
                    <a:gd name="T73" fmla="*/ 713 h 1074"/>
                    <a:gd name="T74" fmla="*/ 1314 w 1773"/>
                    <a:gd name="T75" fmla="*/ 681 h 1074"/>
                    <a:gd name="T76" fmla="*/ 1278 w 1773"/>
                    <a:gd name="T77" fmla="*/ 623 h 1074"/>
                    <a:gd name="T78" fmla="*/ 1255 w 1773"/>
                    <a:gd name="T79" fmla="*/ 593 h 1074"/>
                    <a:gd name="T80" fmla="*/ 1198 w 1773"/>
                    <a:gd name="T81" fmla="*/ 662 h 1074"/>
                    <a:gd name="T82" fmla="*/ 1125 w 1773"/>
                    <a:gd name="T83" fmla="*/ 635 h 1074"/>
                    <a:gd name="T84" fmla="*/ 1176 w 1773"/>
                    <a:gd name="T85" fmla="*/ 570 h 1074"/>
                    <a:gd name="T86" fmla="*/ 1183 w 1773"/>
                    <a:gd name="T87" fmla="*/ 506 h 1074"/>
                    <a:gd name="T88" fmla="*/ 1116 w 1773"/>
                    <a:gd name="T89" fmla="*/ 477 h 1074"/>
                    <a:gd name="T90" fmla="*/ 1150 w 1773"/>
                    <a:gd name="T91" fmla="*/ 405 h 1074"/>
                    <a:gd name="T92" fmla="*/ 1158 w 1773"/>
                    <a:gd name="T93" fmla="*/ 321 h 1074"/>
                    <a:gd name="T94" fmla="*/ 1113 w 1773"/>
                    <a:gd name="T95" fmla="*/ 261 h 1074"/>
                    <a:gd name="T96" fmla="*/ 1029 w 1773"/>
                    <a:gd name="T97" fmla="*/ 231 h 1074"/>
                    <a:gd name="T98" fmla="*/ 934 w 1773"/>
                    <a:gd name="T99" fmla="*/ 279 h 1074"/>
                    <a:gd name="T100" fmla="*/ 855 w 1773"/>
                    <a:gd name="T101" fmla="*/ 291 h 1074"/>
                    <a:gd name="T102" fmla="*/ 778 w 1773"/>
                    <a:gd name="T103" fmla="*/ 255 h 1074"/>
                    <a:gd name="T104" fmla="*/ 694 w 1773"/>
                    <a:gd name="T105" fmla="*/ 233 h 1074"/>
                    <a:gd name="T106" fmla="*/ 625 w 1773"/>
                    <a:gd name="T107" fmla="*/ 222 h 1074"/>
                    <a:gd name="T108" fmla="*/ 562 w 1773"/>
                    <a:gd name="T109" fmla="*/ 168 h 1074"/>
                    <a:gd name="T110" fmla="*/ 483 w 1773"/>
                    <a:gd name="T111" fmla="*/ 95 h 1074"/>
                    <a:gd name="T112" fmla="*/ 439 w 1773"/>
                    <a:gd name="T113" fmla="*/ 9 h 1074"/>
                    <a:gd name="T114" fmla="*/ 367 w 1773"/>
                    <a:gd name="T115" fmla="*/ 18 h 1074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w 1773"/>
                    <a:gd name="T175" fmla="*/ 0 h 1074"/>
                    <a:gd name="T176" fmla="*/ 1773 w 1773"/>
                    <a:gd name="T177" fmla="*/ 1074 h 1074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T174" t="T175" r="T176" b="T177"/>
                  <a:pathLst>
                    <a:path w="1773" h="1074">
                      <a:moveTo>
                        <a:pt x="364" y="27"/>
                      </a:moveTo>
                      <a:lnTo>
                        <a:pt x="373" y="27"/>
                      </a:lnTo>
                      <a:lnTo>
                        <a:pt x="379" y="38"/>
                      </a:lnTo>
                      <a:lnTo>
                        <a:pt x="390" y="41"/>
                      </a:lnTo>
                      <a:lnTo>
                        <a:pt x="400" y="50"/>
                      </a:lnTo>
                      <a:lnTo>
                        <a:pt x="411" y="60"/>
                      </a:lnTo>
                      <a:lnTo>
                        <a:pt x="424" y="63"/>
                      </a:lnTo>
                      <a:lnTo>
                        <a:pt x="433" y="72"/>
                      </a:lnTo>
                      <a:lnTo>
                        <a:pt x="439" y="83"/>
                      </a:lnTo>
                      <a:lnTo>
                        <a:pt x="444" y="92"/>
                      </a:lnTo>
                      <a:lnTo>
                        <a:pt x="451" y="101"/>
                      </a:lnTo>
                      <a:lnTo>
                        <a:pt x="454" y="110"/>
                      </a:lnTo>
                      <a:lnTo>
                        <a:pt x="457" y="122"/>
                      </a:lnTo>
                      <a:lnTo>
                        <a:pt x="459" y="137"/>
                      </a:lnTo>
                      <a:lnTo>
                        <a:pt x="453" y="147"/>
                      </a:lnTo>
                      <a:lnTo>
                        <a:pt x="447" y="158"/>
                      </a:lnTo>
                      <a:lnTo>
                        <a:pt x="442" y="168"/>
                      </a:lnTo>
                      <a:lnTo>
                        <a:pt x="432" y="174"/>
                      </a:lnTo>
                      <a:lnTo>
                        <a:pt x="421" y="182"/>
                      </a:lnTo>
                      <a:lnTo>
                        <a:pt x="402" y="191"/>
                      </a:lnTo>
                      <a:lnTo>
                        <a:pt x="388" y="189"/>
                      </a:lnTo>
                      <a:lnTo>
                        <a:pt x="369" y="186"/>
                      </a:lnTo>
                      <a:lnTo>
                        <a:pt x="358" y="177"/>
                      </a:lnTo>
                      <a:lnTo>
                        <a:pt x="352" y="168"/>
                      </a:lnTo>
                      <a:lnTo>
                        <a:pt x="345" y="161"/>
                      </a:lnTo>
                      <a:lnTo>
                        <a:pt x="337" y="153"/>
                      </a:lnTo>
                      <a:lnTo>
                        <a:pt x="330" y="144"/>
                      </a:lnTo>
                      <a:lnTo>
                        <a:pt x="318" y="146"/>
                      </a:lnTo>
                      <a:lnTo>
                        <a:pt x="304" y="152"/>
                      </a:lnTo>
                      <a:lnTo>
                        <a:pt x="300" y="161"/>
                      </a:lnTo>
                      <a:lnTo>
                        <a:pt x="289" y="180"/>
                      </a:lnTo>
                      <a:lnTo>
                        <a:pt x="274" y="198"/>
                      </a:lnTo>
                      <a:lnTo>
                        <a:pt x="261" y="212"/>
                      </a:lnTo>
                      <a:lnTo>
                        <a:pt x="247" y="222"/>
                      </a:lnTo>
                      <a:lnTo>
                        <a:pt x="237" y="236"/>
                      </a:lnTo>
                      <a:lnTo>
                        <a:pt x="228" y="252"/>
                      </a:lnTo>
                      <a:lnTo>
                        <a:pt x="216" y="263"/>
                      </a:lnTo>
                      <a:lnTo>
                        <a:pt x="205" y="273"/>
                      </a:lnTo>
                      <a:lnTo>
                        <a:pt x="202" y="288"/>
                      </a:lnTo>
                      <a:lnTo>
                        <a:pt x="196" y="299"/>
                      </a:lnTo>
                      <a:lnTo>
                        <a:pt x="187" y="308"/>
                      </a:lnTo>
                      <a:lnTo>
                        <a:pt x="172" y="312"/>
                      </a:lnTo>
                      <a:lnTo>
                        <a:pt x="160" y="327"/>
                      </a:lnTo>
                      <a:lnTo>
                        <a:pt x="148" y="335"/>
                      </a:lnTo>
                      <a:lnTo>
                        <a:pt x="135" y="342"/>
                      </a:lnTo>
                      <a:lnTo>
                        <a:pt x="126" y="353"/>
                      </a:lnTo>
                      <a:lnTo>
                        <a:pt x="112" y="356"/>
                      </a:lnTo>
                      <a:lnTo>
                        <a:pt x="100" y="362"/>
                      </a:lnTo>
                      <a:lnTo>
                        <a:pt x="85" y="374"/>
                      </a:lnTo>
                      <a:lnTo>
                        <a:pt x="75" y="383"/>
                      </a:lnTo>
                      <a:lnTo>
                        <a:pt x="64" y="393"/>
                      </a:lnTo>
                      <a:lnTo>
                        <a:pt x="52" y="405"/>
                      </a:lnTo>
                      <a:lnTo>
                        <a:pt x="40" y="413"/>
                      </a:lnTo>
                      <a:lnTo>
                        <a:pt x="40" y="425"/>
                      </a:lnTo>
                      <a:lnTo>
                        <a:pt x="42" y="434"/>
                      </a:lnTo>
                      <a:lnTo>
                        <a:pt x="46" y="447"/>
                      </a:lnTo>
                      <a:lnTo>
                        <a:pt x="55" y="456"/>
                      </a:lnTo>
                      <a:lnTo>
                        <a:pt x="61" y="465"/>
                      </a:lnTo>
                      <a:lnTo>
                        <a:pt x="60" y="474"/>
                      </a:lnTo>
                      <a:lnTo>
                        <a:pt x="54" y="485"/>
                      </a:lnTo>
                      <a:lnTo>
                        <a:pt x="43" y="491"/>
                      </a:lnTo>
                      <a:lnTo>
                        <a:pt x="30" y="500"/>
                      </a:lnTo>
                      <a:lnTo>
                        <a:pt x="22" y="509"/>
                      </a:lnTo>
                      <a:lnTo>
                        <a:pt x="13" y="522"/>
                      </a:lnTo>
                      <a:lnTo>
                        <a:pt x="4" y="531"/>
                      </a:lnTo>
                      <a:lnTo>
                        <a:pt x="1" y="542"/>
                      </a:lnTo>
                      <a:lnTo>
                        <a:pt x="0" y="555"/>
                      </a:lnTo>
                      <a:lnTo>
                        <a:pt x="4" y="570"/>
                      </a:lnTo>
                      <a:lnTo>
                        <a:pt x="7" y="581"/>
                      </a:lnTo>
                      <a:lnTo>
                        <a:pt x="7" y="602"/>
                      </a:lnTo>
                      <a:lnTo>
                        <a:pt x="19" y="606"/>
                      </a:lnTo>
                      <a:lnTo>
                        <a:pt x="30" y="614"/>
                      </a:lnTo>
                      <a:lnTo>
                        <a:pt x="36" y="615"/>
                      </a:lnTo>
                      <a:lnTo>
                        <a:pt x="48" y="617"/>
                      </a:lnTo>
                      <a:lnTo>
                        <a:pt x="55" y="602"/>
                      </a:lnTo>
                      <a:lnTo>
                        <a:pt x="63" y="593"/>
                      </a:lnTo>
                      <a:lnTo>
                        <a:pt x="75" y="594"/>
                      </a:lnTo>
                      <a:lnTo>
                        <a:pt x="85" y="599"/>
                      </a:lnTo>
                      <a:lnTo>
                        <a:pt x="94" y="608"/>
                      </a:lnTo>
                      <a:lnTo>
                        <a:pt x="102" y="618"/>
                      </a:lnTo>
                      <a:lnTo>
                        <a:pt x="108" y="632"/>
                      </a:lnTo>
                      <a:lnTo>
                        <a:pt x="117" y="644"/>
                      </a:lnTo>
                      <a:lnTo>
                        <a:pt x="123" y="656"/>
                      </a:lnTo>
                      <a:lnTo>
                        <a:pt x="132" y="669"/>
                      </a:lnTo>
                      <a:lnTo>
                        <a:pt x="141" y="678"/>
                      </a:lnTo>
                      <a:lnTo>
                        <a:pt x="156" y="677"/>
                      </a:lnTo>
                      <a:lnTo>
                        <a:pt x="168" y="677"/>
                      </a:lnTo>
                      <a:lnTo>
                        <a:pt x="178" y="683"/>
                      </a:lnTo>
                      <a:lnTo>
                        <a:pt x="190" y="689"/>
                      </a:lnTo>
                      <a:lnTo>
                        <a:pt x="204" y="690"/>
                      </a:lnTo>
                      <a:lnTo>
                        <a:pt x="217" y="687"/>
                      </a:lnTo>
                      <a:lnTo>
                        <a:pt x="229" y="695"/>
                      </a:lnTo>
                      <a:lnTo>
                        <a:pt x="244" y="699"/>
                      </a:lnTo>
                      <a:lnTo>
                        <a:pt x="256" y="698"/>
                      </a:lnTo>
                      <a:lnTo>
                        <a:pt x="270" y="701"/>
                      </a:lnTo>
                      <a:lnTo>
                        <a:pt x="283" y="707"/>
                      </a:lnTo>
                      <a:lnTo>
                        <a:pt x="295" y="717"/>
                      </a:lnTo>
                      <a:lnTo>
                        <a:pt x="307" y="725"/>
                      </a:lnTo>
                      <a:lnTo>
                        <a:pt x="316" y="737"/>
                      </a:lnTo>
                      <a:lnTo>
                        <a:pt x="327" y="747"/>
                      </a:lnTo>
                      <a:lnTo>
                        <a:pt x="339" y="755"/>
                      </a:lnTo>
                      <a:lnTo>
                        <a:pt x="349" y="765"/>
                      </a:lnTo>
                      <a:lnTo>
                        <a:pt x="364" y="773"/>
                      </a:lnTo>
                      <a:lnTo>
                        <a:pt x="381" y="777"/>
                      </a:lnTo>
                      <a:lnTo>
                        <a:pt x="397" y="779"/>
                      </a:lnTo>
                      <a:lnTo>
                        <a:pt x="412" y="780"/>
                      </a:lnTo>
                      <a:lnTo>
                        <a:pt x="427" y="780"/>
                      </a:lnTo>
                      <a:lnTo>
                        <a:pt x="441" y="786"/>
                      </a:lnTo>
                      <a:lnTo>
                        <a:pt x="454" y="792"/>
                      </a:lnTo>
                      <a:lnTo>
                        <a:pt x="465" y="798"/>
                      </a:lnTo>
                      <a:lnTo>
                        <a:pt x="478" y="804"/>
                      </a:lnTo>
                      <a:lnTo>
                        <a:pt x="496" y="807"/>
                      </a:lnTo>
                      <a:lnTo>
                        <a:pt x="507" y="807"/>
                      </a:lnTo>
                      <a:lnTo>
                        <a:pt x="520" y="813"/>
                      </a:lnTo>
                      <a:lnTo>
                        <a:pt x="534" y="815"/>
                      </a:lnTo>
                      <a:lnTo>
                        <a:pt x="546" y="821"/>
                      </a:lnTo>
                      <a:lnTo>
                        <a:pt x="565" y="825"/>
                      </a:lnTo>
                      <a:lnTo>
                        <a:pt x="583" y="818"/>
                      </a:lnTo>
                      <a:lnTo>
                        <a:pt x="597" y="819"/>
                      </a:lnTo>
                      <a:lnTo>
                        <a:pt x="613" y="813"/>
                      </a:lnTo>
                      <a:lnTo>
                        <a:pt x="633" y="807"/>
                      </a:lnTo>
                      <a:lnTo>
                        <a:pt x="649" y="804"/>
                      </a:lnTo>
                      <a:lnTo>
                        <a:pt x="670" y="806"/>
                      </a:lnTo>
                      <a:lnTo>
                        <a:pt x="684" y="807"/>
                      </a:lnTo>
                      <a:lnTo>
                        <a:pt x="705" y="816"/>
                      </a:lnTo>
                      <a:lnTo>
                        <a:pt x="720" y="825"/>
                      </a:lnTo>
                      <a:lnTo>
                        <a:pt x="730" y="834"/>
                      </a:lnTo>
                      <a:lnTo>
                        <a:pt x="744" y="831"/>
                      </a:lnTo>
                      <a:lnTo>
                        <a:pt x="751" y="834"/>
                      </a:lnTo>
                      <a:lnTo>
                        <a:pt x="762" y="840"/>
                      </a:lnTo>
                      <a:lnTo>
                        <a:pt x="771" y="848"/>
                      </a:lnTo>
                      <a:lnTo>
                        <a:pt x="778" y="855"/>
                      </a:lnTo>
                      <a:lnTo>
                        <a:pt x="786" y="863"/>
                      </a:lnTo>
                      <a:lnTo>
                        <a:pt x="799" y="866"/>
                      </a:lnTo>
                      <a:lnTo>
                        <a:pt x="813" y="872"/>
                      </a:lnTo>
                      <a:lnTo>
                        <a:pt x="822" y="878"/>
                      </a:lnTo>
                      <a:lnTo>
                        <a:pt x="837" y="879"/>
                      </a:lnTo>
                      <a:lnTo>
                        <a:pt x="847" y="881"/>
                      </a:lnTo>
                      <a:lnTo>
                        <a:pt x="861" y="884"/>
                      </a:lnTo>
                      <a:lnTo>
                        <a:pt x="876" y="885"/>
                      </a:lnTo>
                      <a:lnTo>
                        <a:pt x="891" y="890"/>
                      </a:lnTo>
                      <a:lnTo>
                        <a:pt x="906" y="890"/>
                      </a:lnTo>
                      <a:lnTo>
                        <a:pt x="918" y="893"/>
                      </a:lnTo>
                      <a:lnTo>
                        <a:pt x="931" y="894"/>
                      </a:lnTo>
                      <a:lnTo>
                        <a:pt x="948" y="897"/>
                      </a:lnTo>
                      <a:lnTo>
                        <a:pt x="963" y="903"/>
                      </a:lnTo>
                      <a:lnTo>
                        <a:pt x="979" y="914"/>
                      </a:lnTo>
                      <a:lnTo>
                        <a:pt x="991" y="924"/>
                      </a:lnTo>
                      <a:lnTo>
                        <a:pt x="1000" y="926"/>
                      </a:lnTo>
                      <a:lnTo>
                        <a:pt x="1011" y="924"/>
                      </a:lnTo>
                      <a:lnTo>
                        <a:pt x="1018" y="929"/>
                      </a:lnTo>
                      <a:lnTo>
                        <a:pt x="1029" y="930"/>
                      </a:lnTo>
                      <a:lnTo>
                        <a:pt x="1045" y="932"/>
                      </a:lnTo>
                      <a:lnTo>
                        <a:pt x="1060" y="933"/>
                      </a:lnTo>
                      <a:lnTo>
                        <a:pt x="1077" y="939"/>
                      </a:lnTo>
                      <a:lnTo>
                        <a:pt x="1084" y="942"/>
                      </a:lnTo>
                      <a:lnTo>
                        <a:pt x="1098" y="948"/>
                      </a:lnTo>
                      <a:lnTo>
                        <a:pt x="1114" y="951"/>
                      </a:lnTo>
                      <a:lnTo>
                        <a:pt x="1131" y="951"/>
                      </a:lnTo>
                      <a:lnTo>
                        <a:pt x="1150" y="953"/>
                      </a:lnTo>
                      <a:lnTo>
                        <a:pt x="1164" y="959"/>
                      </a:lnTo>
                      <a:lnTo>
                        <a:pt x="1179" y="963"/>
                      </a:lnTo>
                      <a:lnTo>
                        <a:pt x="1188" y="969"/>
                      </a:lnTo>
                      <a:lnTo>
                        <a:pt x="1203" y="975"/>
                      </a:lnTo>
                      <a:lnTo>
                        <a:pt x="1219" y="977"/>
                      </a:lnTo>
                      <a:lnTo>
                        <a:pt x="1227" y="977"/>
                      </a:lnTo>
                      <a:lnTo>
                        <a:pt x="1237" y="974"/>
                      </a:lnTo>
                      <a:lnTo>
                        <a:pt x="1245" y="963"/>
                      </a:lnTo>
                      <a:lnTo>
                        <a:pt x="1255" y="950"/>
                      </a:lnTo>
                      <a:lnTo>
                        <a:pt x="1258" y="938"/>
                      </a:lnTo>
                      <a:lnTo>
                        <a:pt x="1269" y="936"/>
                      </a:lnTo>
                      <a:lnTo>
                        <a:pt x="1282" y="939"/>
                      </a:lnTo>
                      <a:lnTo>
                        <a:pt x="1293" y="948"/>
                      </a:lnTo>
                      <a:lnTo>
                        <a:pt x="1296" y="960"/>
                      </a:lnTo>
                      <a:lnTo>
                        <a:pt x="1303" y="965"/>
                      </a:lnTo>
                      <a:lnTo>
                        <a:pt x="1318" y="971"/>
                      </a:lnTo>
                      <a:lnTo>
                        <a:pt x="1335" y="975"/>
                      </a:lnTo>
                      <a:lnTo>
                        <a:pt x="1350" y="975"/>
                      </a:lnTo>
                      <a:lnTo>
                        <a:pt x="1363" y="978"/>
                      </a:lnTo>
                      <a:lnTo>
                        <a:pt x="1378" y="980"/>
                      </a:lnTo>
                      <a:lnTo>
                        <a:pt x="1390" y="980"/>
                      </a:lnTo>
                      <a:lnTo>
                        <a:pt x="1404" y="983"/>
                      </a:lnTo>
                      <a:lnTo>
                        <a:pt x="1422" y="989"/>
                      </a:lnTo>
                      <a:lnTo>
                        <a:pt x="1432" y="999"/>
                      </a:lnTo>
                      <a:lnTo>
                        <a:pt x="1443" y="1008"/>
                      </a:lnTo>
                      <a:lnTo>
                        <a:pt x="1459" y="1008"/>
                      </a:lnTo>
                      <a:lnTo>
                        <a:pt x="1479" y="1019"/>
                      </a:lnTo>
                      <a:lnTo>
                        <a:pt x="1488" y="1026"/>
                      </a:lnTo>
                      <a:lnTo>
                        <a:pt x="1507" y="1023"/>
                      </a:lnTo>
                      <a:lnTo>
                        <a:pt x="1525" y="1029"/>
                      </a:lnTo>
                      <a:lnTo>
                        <a:pt x="1540" y="1037"/>
                      </a:lnTo>
                      <a:lnTo>
                        <a:pt x="1555" y="1047"/>
                      </a:lnTo>
                      <a:lnTo>
                        <a:pt x="1569" y="1058"/>
                      </a:lnTo>
                      <a:lnTo>
                        <a:pt x="1582" y="1067"/>
                      </a:lnTo>
                      <a:lnTo>
                        <a:pt x="1596" y="1074"/>
                      </a:lnTo>
                      <a:lnTo>
                        <a:pt x="1621" y="1073"/>
                      </a:lnTo>
                      <a:lnTo>
                        <a:pt x="1638" y="1068"/>
                      </a:lnTo>
                      <a:lnTo>
                        <a:pt x="1651" y="1061"/>
                      </a:lnTo>
                      <a:lnTo>
                        <a:pt x="1662" y="1047"/>
                      </a:lnTo>
                      <a:lnTo>
                        <a:pt x="1677" y="1046"/>
                      </a:lnTo>
                      <a:lnTo>
                        <a:pt x="1689" y="1047"/>
                      </a:lnTo>
                      <a:lnTo>
                        <a:pt x="1698" y="1052"/>
                      </a:lnTo>
                      <a:lnTo>
                        <a:pt x="1710" y="1055"/>
                      </a:lnTo>
                      <a:lnTo>
                        <a:pt x="1717" y="1040"/>
                      </a:lnTo>
                      <a:lnTo>
                        <a:pt x="1714" y="1026"/>
                      </a:lnTo>
                      <a:lnTo>
                        <a:pt x="1714" y="1013"/>
                      </a:lnTo>
                      <a:lnTo>
                        <a:pt x="1717" y="995"/>
                      </a:lnTo>
                      <a:lnTo>
                        <a:pt x="1723" y="981"/>
                      </a:lnTo>
                      <a:lnTo>
                        <a:pt x="1732" y="968"/>
                      </a:lnTo>
                      <a:lnTo>
                        <a:pt x="1744" y="962"/>
                      </a:lnTo>
                      <a:lnTo>
                        <a:pt x="1756" y="953"/>
                      </a:lnTo>
                      <a:lnTo>
                        <a:pt x="1764" y="942"/>
                      </a:lnTo>
                      <a:lnTo>
                        <a:pt x="1773" y="935"/>
                      </a:lnTo>
                      <a:lnTo>
                        <a:pt x="1768" y="926"/>
                      </a:lnTo>
                      <a:lnTo>
                        <a:pt x="1756" y="927"/>
                      </a:lnTo>
                      <a:lnTo>
                        <a:pt x="1740" y="924"/>
                      </a:lnTo>
                      <a:lnTo>
                        <a:pt x="1731" y="924"/>
                      </a:lnTo>
                      <a:lnTo>
                        <a:pt x="1717" y="920"/>
                      </a:lnTo>
                      <a:lnTo>
                        <a:pt x="1704" y="920"/>
                      </a:lnTo>
                      <a:lnTo>
                        <a:pt x="1692" y="917"/>
                      </a:lnTo>
                      <a:lnTo>
                        <a:pt x="1680" y="914"/>
                      </a:lnTo>
                      <a:lnTo>
                        <a:pt x="1668" y="908"/>
                      </a:lnTo>
                      <a:lnTo>
                        <a:pt x="1659" y="900"/>
                      </a:lnTo>
                      <a:lnTo>
                        <a:pt x="1660" y="888"/>
                      </a:lnTo>
                      <a:lnTo>
                        <a:pt x="1659" y="878"/>
                      </a:lnTo>
                      <a:lnTo>
                        <a:pt x="1654" y="875"/>
                      </a:lnTo>
                      <a:lnTo>
                        <a:pt x="1647" y="870"/>
                      </a:lnTo>
                      <a:lnTo>
                        <a:pt x="1636" y="866"/>
                      </a:lnTo>
                      <a:lnTo>
                        <a:pt x="1626" y="858"/>
                      </a:lnTo>
                      <a:lnTo>
                        <a:pt x="1615" y="848"/>
                      </a:lnTo>
                      <a:lnTo>
                        <a:pt x="1609" y="840"/>
                      </a:lnTo>
                      <a:lnTo>
                        <a:pt x="1599" y="828"/>
                      </a:lnTo>
                      <a:lnTo>
                        <a:pt x="1593" y="821"/>
                      </a:lnTo>
                      <a:lnTo>
                        <a:pt x="1588" y="807"/>
                      </a:lnTo>
                      <a:lnTo>
                        <a:pt x="1581" y="797"/>
                      </a:lnTo>
                      <a:lnTo>
                        <a:pt x="1579" y="782"/>
                      </a:lnTo>
                      <a:lnTo>
                        <a:pt x="1572" y="771"/>
                      </a:lnTo>
                      <a:lnTo>
                        <a:pt x="1572" y="761"/>
                      </a:lnTo>
                      <a:lnTo>
                        <a:pt x="1564" y="756"/>
                      </a:lnTo>
                      <a:lnTo>
                        <a:pt x="1555" y="750"/>
                      </a:lnTo>
                      <a:lnTo>
                        <a:pt x="1542" y="749"/>
                      </a:lnTo>
                      <a:lnTo>
                        <a:pt x="1531" y="744"/>
                      </a:lnTo>
                      <a:lnTo>
                        <a:pt x="1521" y="755"/>
                      </a:lnTo>
                      <a:lnTo>
                        <a:pt x="1512" y="761"/>
                      </a:lnTo>
                      <a:lnTo>
                        <a:pt x="1500" y="768"/>
                      </a:lnTo>
                      <a:lnTo>
                        <a:pt x="1488" y="780"/>
                      </a:lnTo>
                      <a:lnTo>
                        <a:pt x="1482" y="791"/>
                      </a:lnTo>
                      <a:lnTo>
                        <a:pt x="1465" y="792"/>
                      </a:lnTo>
                      <a:lnTo>
                        <a:pt x="1453" y="800"/>
                      </a:lnTo>
                      <a:lnTo>
                        <a:pt x="1440" y="800"/>
                      </a:lnTo>
                      <a:lnTo>
                        <a:pt x="1428" y="797"/>
                      </a:lnTo>
                      <a:lnTo>
                        <a:pt x="1416" y="792"/>
                      </a:lnTo>
                      <a:lnTo>
                        <a:pt x="1405" y="785"/>
                      </a:lnTo>
                      <a:lnTo>
                        <a:pt x="1398" y="771"/>
                      </a:lnTo>
                      <a:lnTo>
                        <a:pt x="1389" y="762"/>
                      </a:lnTo>
                      <a:lnTo>
                        <a:pt x="1387" y="747"/>
                      </a:lnTo>
                      <a:lnTo>
                        <a:pt x="1387" y="734"/>
                      </a:lnTo>
                      <a:lnTo>
                        <a:pt x="1381" y="722"/>
                      </a:lnTo>
                      <a:lnTo>
                        <a:pt x="1378" y="713"/>
                      </a:lnTo>
                      <a:lnTo>
                        <a:pt x="1374" y="707"/>
                      </a:lnTo>
                      <a:lnTo>
                        <a:pt x="1362" y="704"/>
                      </a:lnTo>
                      <a:lnTo>
                        <a:pt x="1351" y="701"/>
                      </a:lnTo>
                      <a:lnTo>
                        <a:pt x="1345" y="695"/>
                      </a:lnTo>
                      <a:lnTo>
                        <a:pt x="1335" y="690"/>
                      </a:lnTo>
                      <a:lnTo>
                        <a:pt x="1324" y="686"/>
                      </a:lnTo>
                      <a:lnTo>
                        <a:pt x="1314" y="681"/>
                      </a:lnTo>
                      <a:lnTo>
                        <a:pt x="1300" y="678"/>
                      </a:lnTo>
                      <a:lnTo>
                        <a:pt x="1300" y="668"/>
                      </a:lnTo>
                      <a:lnTo>
                        <a:pt x="1294" y="662"/>
                      </a:lnTo>
                      <a:lnTo>
                        <a:pt x="1284" y="651"/>
                      </a:lnTo>
                      <a:lnTo>
                        <a:pt x="1273" y="644"/>
                      </a:lnTo>
                      <a:lnTo>
                        <a:pt x="1276" y="632"/>
                      </a:lnTo>
                      <a:lnTo>
                        <a:pt x="1278" y="623"/>
                      </a:lnTo>
                      <a:lnTo>
                        <a:pt x="1284" y="609"/>
                      </a:lnTo>
                      <a:lnTo>
                        <a:pt x="1290" y="597"/>
                      </a:lnTo>
                      <a:lnTo>
                        <a:pt x="1288" y="585"/>
                      </a:lnTo>
                      <a:lnTo>
                        <a:pt x="1287" y="579"/>
                      </a:lnTo>
                      <a:lnTo>
                        <a:pt x="1278" y="579"/>
                      </a:lnTo>
                      <a:lnTo>
                        <a:pt x="1264" y="584"/>
                      </a:lnTo>
                      <a:lnTo>
                        <a:pt x="1255" y="593"/>
                      </a:lnTo>
                      <a:lnTo>
                        <a:pt x="1248" y="606"/>
                      </a:lnTo>
                      <a:lnTo>
                        <a:pt x="1245" y="618"/>
                      </a:lnTo>
                      <a:lnTo>
                        <a:pt x="1239" y="635"/>
                      </a:lnTo>
                      <a:lnTo>
                        <a:pt x="1230" y="641"/>
                      </a:lnTo>
                      <a:lnTo>
                        <a:pt x="1219" y="648"/>
                      </a:lnTo>
                      <a:lnTo>
                        <a:pt x="1209" y="659"/>
                      </a:lnTo>
                      <a:lnTo>
                        <a:pt x="1198" y="662"/>
                      </a:lnTo>
                      <a:lnTo>
                        <a:pt x="1188" y="660"/>
                      </a:lnTo>
                      <a:lnTo>
                        <a:pt x="1177" y="659"/>
                      </a:lnTo>
                      <a:lnTo>
                        <a:pt x="1162" y="656"/>
                      </a:lnTo>
                      <a:lnTo>
                        <a:pt x="1150" y="650"/>
                      </a:lnTo>
                      <a:lnTo>
                        <a:pt x="1135" y="653"/>
                      </a:lnTo>
                      <a:lnTo>
                        <a:pt x="1125" y="647"/>
                      </a:lnTo>
                      <a:lnTo>
                        <a:pt x="1125" y="635"/>
                      </a:lnTo>
                      <a:lnTo>
                        <a:pt x="1134" y="630"/>
                      </a:lnTo>
                      <a:lnTo>
                        <a:pt x="1141" y="618"/>
                      </a:lnTo>
                      <a:lnTo>
                        <a:pt x="1150" y="612"/>
                      </a:lnTo>
                      <a:lnTo>
                        <a:pt x="1158" y="600"/>
                      </a:lnTo>
                      <a:lnTo>
                        <a:pt x="1165" y="593"/>
                      </a:lnTo>
                      <a:lnTo>
                        <a:pt x="1170" y="582"/>
                      </a:lnTo>
                      <a:lnTo>
                        <a:pt x="1176" y="570"/>
                      </a:lnTo>
                      <a:lnTo>
                        <a:pt x="1179" y="563"/>
                      </a:lnTo>
                      <a:lnTo>
                        <a:pt x="1180" y="554"/>
                      </a:lnTo>
                      <a:lnTo>
                        <a:pt x="1186" y="543"/>
                      </a:lnTo>
                      <a:lnTo>
                        <a:pt x="1188" y="534"/>
                      </a:lnTo>
                      <a:lnTo>
                        <a:pt x="1188" y="522"/>
                      </a:lnTo>
                      <a:lnTo>
                        <a:pt x="1185" y="513"/>
                      </a:lnTo>
                      <a:lnTo>
                        <a:pt x="1183" y="506"/>
                      </a:lnTo>
                      <a:lnTo>
                        <a:pt x="1179" y="500"/>
                      </a:lnTo>
                      <a:lnTo>
                        <a:pt x="1173" y="489"/>
                      </a:lnTo>
                      <a:lnTo>
                        <a:pt x="1164" y="483"/>
                      </a:lnTo>
                      <a:lnTo>
                        <a:pt x="1155" y="480"/>
                      </a:lnTo>
                      <a:lnTo>
                        <a:pt x="1138" y="480"/>
                      </a:lnTo>
                      <a:lnTo>
                        <a:pt x="1126" y="479"/>
                      </a:lnTo>
                      <a:lnTo>
                        <a:pt x="1116" y="477"/>
                      </a:lnTo>
                      <a:lnTo>
                        <a:pt x="1110" y="470"/>
                      </a:lnTo>
                      <a:lnTo>
                        <a:pt x="1117" y="461"/>
                      </a:lnTo>
                      <a:lnTo>
                        <a:pt x="1129" y="450"/>
                      </a:lnTo>
                      <a:lnTo>
                        <a:pt x="1140" y="441"/>
                      </a:lnTo>
                      <a:lnTo>
                        <a:pt x="1147" y="426"/>
                      </a:lnTo>
                      <a:lnTo>
                        <a:pt x="1150" y="420"/>
                      </a:lnTo>
                      <a:lnTo>
                        <a:pt x="1150" y="405"/>
                      </a:lnTo>
                      <a:lnTo>
                        <a:pt x="1153" y="390"/>
                      </a:lnTo>
                      <a:lnTo>
                        <a:pt x="1156" y="377"/>
                      </a:lnTo>
                      <a:lnTo>
                        <a:pt x="1156" y="365"/>
                      </a:lnTo>
                      <a:lnTo>
                        <a:pt x="1159" y="353"/>
                      </a:lnTo>
                      <a:lnTo>
                        <a:pt x="1153" y="342"/>
                      </a:lnTo>
                      <a:lnTo>
                        <a:pt x="1162" y="333"/>
                      </a:lnTo>
                      <a:lnTo>
                        <a:pt x="1158" y="321"/>
                      </a:lnTo>
                      <a:lnTo>
                        <a:pt x="1158" y="309"/>
                      </a:lnTo>
                      <a:lnTo>
                        <a:pt x="1153" y="297"/>
                      </a:lnTo>
                      <a:lnTo>
                        <a:pt x="1144" y="293"/>
                      </a:lnTo>
                      <a:lnTo>
                        <a:pt x="1134" y="287"/>
                      </a:lnTo>
                      <a:lnTo>
                        <a:pt x="1131" y="272"/>
                      </a:lnTo>
                      <a:lnTo>
                        <a:pt x="1122" y="267"/>
                      </a:lnTo>
                      <a:lnTo>
                        <a:pt x="1113" y="261"/>
                      </a:lnTo>
                      <a:lnTo>
                        <a:pt x="1095" y="264"/>
                      </a:lnTo>
                      <a:lnTo>
                        <a:pt x="1086" y="261"/>
                      </a:lnTo>
                      <a:lnTo>
                        <a:pt x="1081" y="249"/>
                      </a:lnTo>
                      <a:lnTo>
                        <a:pt x="1071" y="239"/>
                      </a:lnTo>
                      <a:lnTo>
                        <a:pt x="1059" y="231"/>
                      </a:lnTo>
                      <a:lnTo>
                        <a:pt x="1042" y="228"/>
                      </a:lnTo>
                      <a:lnTo>
                        <a:pt x="1029" y="231"/>
                      </a:lnTo>
                      <a:lnTo>
                        <a:pt x="1018" y="236"/>
                      </a:lnTo>
                      <a:lnTo>
                        <a:pt x="1006" y="243"/>
                      </a:lnTo>
                      <a:lnTo>
                        <a:pt x="994" y="252"/>
                      </a:lnTo>
                      <a:lnTo>
                        <a:pt x="978" y="255"/>
                      </a:lnTo>
                      <a:lnTo>
                        <a:pt x="958" y="260"/>
                      </a:lnTo>
                      <a:lnTo>
                        <a:pt x="946" y="270"/>
                      </a:lnTo>
                      <a:lnTo>
                        <a:pt x="934" y="279"/>
                      </a:lnTo>
                      <a:lnTo>
                        <a:pt x="922" y="290"/>
                      </a:lnTo>
                      <a:lnTo>
                        <a:pt x="912" y="297"/>
                      </a:lnTo>
                      <a:lnTo>
                        <a:pt x="906" y="306"/>
                      </a:lnTo>
                      <a:lnTo>
                        <a:pt x="889" y="306"/>
                      </a:lnTo>
                      <a:lnTo>
                        <a:pt x="877" y="303"/>
                      </a:lnTo>
                      <a:lnTo>
                        <a:pt x="868" y="297"/>
                      </a:lnTo>
                      <a:lnTo>
                        <a:pt x="855" y="291"/>
                      </a:lnTo>
                      <a:lnTo>
                        <a:pt x="844" y="287"/>
                      </a:lnTo>
                      <a:lnTo>
                        <a:pt x="834" y="281"/>
                      </a:lnTo>
                      <a:lnTo>
                        <a:pt x="822" y="275"/>
                      </a:lnTo>
                      <a:lnTo>
                        <a:pt x="811" y="272"/>
                      </a:lnTo>
                      <a:lnTo>
                        <a:pt x="799" y="269"/>
                      </a:lnTo>
                      <a:lnTo>
                        <a:pt x="789" y="258"/>
                      </a:lnTo>
                      <a:lnTo>
                        <a:pt x="778" y="255"/>
                      </a:lnTo>
                      <a:lnTo>
                        <a:pt x="766" y="249"/>
                      </a:lnTo>
                      <a:lnTo>
                        <a:pt x="756" y="246"/>
                      </a:lnTo>
                      <a:lnTo>
                        <a:pt x="745" y="243"/>
                      </a:lnTo>
                      <a:lnTo>
                        <a:pt x="736" y="243"/>
                      </a:lnTo>
                      <a:lnTo>
                        <a:pt x="721" y="240"/>
                      </a:lnTo>
                      <a:lnTo>
                        <a:pt x="708" y="237"/>
                      </a:lnTo>
                      <a:lnTo>
                        <a:pt x="694" y="233"/>
                      </a:lnTo>
                      <a:lnTo>
                        <a:pt x="682" y="231"/>
                      </a:lnTo>
                      <a:lnTo>
                        <a:pt x="673" y="227"/>
                      </a:lnTo>
                      <a:lnTo>
                        <a:pt x="672" y="218"/>
                      </a:lnTo>
                      <a:lnTo>
                        <a:pt x="661" y="221"/>
                      </a:lnTo>
                      <a:lnTo>
                        <a:pt x="648" y="221"/>
                      </a:lnTo>
                      <a:lnTo>
                        <a:pt x="639" y="221"/>
                      </a:lnTo>
                      <a:lnTo>
                        <a:pt x="625" y="222"/>
                      </a:lnTo>
                      <a:lnTo>
                        <a:pt x="616" y="219"/>
                      </a:lnTo>
                      <a:lnTo>
                        <a:pt x="604" y="216"/>
                      </a:lnTo>
                      <a:lnTo>
                        <a:pt x="600" y="204"/>
                      </a:lnTo>
                      <a:lnTo>
                        <a:pt x="588" y="197"/>
                      </a:lnTo>
                      <a:lnTo>
                        <a:pt x="579" y="186"/>
                      </a:lnTo>
                      <a:lnTo>
                        <a:pt x="571" y="179"/>
                      </a:lnTo>
                      <a:lnTo>
                        <a:pt x="562" y="168"/>
                      </a:lnTo>
                      <a:lnTo>
                        <a:pt x="552" y="158"/>
                      </a:lnTo>
                      <a:lnTo>
                        <a:pt x="537" y="153"/>
                      </a:lnTo>
                      <a:lnTo>
                        <a:pt x="526" y="141"/>
                      </a:lnTo>
                      <a:lnTo>
                        <a:pt x="513" y="131"/>
                      </a:lnTo>
                      <a:lnTo>
                        <a:pt x="499" y="120"/>
                      </a:lnTo>
                      <a:lnTo>
                        <a:pt x="492" y="110"/>
                      </a:lnTo>
                      <a:lnTo>
                        <a:pt x="483" y="95"/>
                      </a:lnTo>
                      <a:lnTo>
                        <a:pt x="480" y="81"/>
                      </a:lnTo>
                      <a:lnTo>
                        <a:pt x="475" y="72"/>
                      </a:lnTo>
                      <a:lnTo>
                        <a:pt x="471" y="57"/>
                      </a:lnTo>
                      <a:lnTo>
                        <a:pt x="469" y="45"/>
                      </a:lnTo>
                      <a:lnTo>
                        <a:pt x="462" y="33"/>
                      </a:lnTo>
                      <a:lnTo>
                        <a:pt x="451" y="20"/>
                      </a:lnTo>
                      <a:lnTo>
                        <a:pt x="439" y="9"/>
                      </a:lnTo>
                      <a:lnTo>
                        <a:pt x="429" y="3"/>
                      </a:lnTo>
                      <a:lnTo>
                        <a:pt x="418" y="3"/>
                      </a:lnTo>
                      <a:lnTo>
                        <a:pt x="405" y="2"/>
                      </a:lnTo>
                      <a:lnTo>
                        <a:pt x="393" y="2"/>
                      </a:lnTo>
                      <a:lnTo>
                        <a:pt x="384" y="0"/>
                      </a:lnTo>
                      <a:lnTo>
                        <a:pt x="378" y="9"/>
                      </a:lnTo>
                      <a:lnTo>
                        <a:pt x="367" y="18"/>
                      </a:lnTo>
                      <a:lnTo>
                        <a:pt x="364" y="27"/>
                      </a:lnTo>
                      <a:close/>
                    </a:path>
                  </a:pathLst>
                </a:custGeom>
                <a:solidFill>
                  <a:srgbClr val="CCFFCC">
                    <a:alpha val="50195"/>
                  </a:srgbClr>
                </a:solidFill>
                <a:ln w="0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75805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2111" y="1551"/>
                  <a:ext cx="635" cy="16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10800" rIns="0" bIns="10800">
                  <a:spAutoFit/>
                </a:bodyPr>
                <a:lstStyle/>
                <a:p>
                  <a:pPr algn="ctr" eaLnBrk="0" hangingPunct="0">
                    <a:spcBef>
                      <a:spcPct val="50000"/>
                    </a:spcBef>
                  </a:pPr>
                  <a:r>
                    <a:rPr lang="en-US" sz="1600" b="1">
                      <a:solidFill>
                        <a:srgbClr val="000000"/>
                      </a:solidFill>
                    </a:rPr>
                    <a:t>Argentina</a:t>
                  </a:r>
                  <a:endParaRPr lang="en-GB" sz="1600" b="1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75790" name="Group 19"/>
              <p:cNvGrpSpPr>
                <a:grpSpLocks/>
              </p:cNvGrpSpPr>
              <p:nvPr/>
            </p:nvGrpSpPr>
            <p:grpSpPr bwMode="auto">
              <a:xfrm>
                <a:off x="4150" y="659"/>
                <a:ext cx="1524" cy="1577"/>
                <a:chOff x="4150" y="659"/>
                <a:chExt cx="1524" cy="1577"/>
              </a:xfrm>
            </p:grpSpPr>
            <p:sp>
              <p:nvSpPr>
                <p:cNvPr id="75802" name="Freeform 20"/>
                <p:cNvSpPr>
                  <a:spLocks/>
                </p:cNvSpPr>
                <p:nvPr/>
              </p:nvSpPr>
              <p:spPr bwMode="auto">
                <a:xfrm>
                  <a:off x="4150" y="659"/>
                  <a:ext cx="1524" cy="1577"/>
                </a:xfrm>
                <a:custGeom>
                  <a:avLst/>
                  <a:gdLst>
                    <a:gd name="T0" fmla="*/ 281 w 1524"/>
                    <a:gd name="T1" fmla="*/ 81 h 1577"/>
                    <a:gd name="T2" fmla="*/ 212 w 1524"/>
                    <a:gd name="T3" fmla="*/ 147 h 1577"/>
                    <a:gd name="T4" fmla="*/ 182 w 1524"/>
                    <a:gd name="T5" fmla="*/ 231 h 1577"/>
                    <a:gd name="T6" fmla="*/ 159 w 1524"/>
                    <a:gd name="T7" fmla="*/ 341 h 1577"/>
                    <a:gd name="T8" fmla="*/ 74 w 1524"/>
                    <a:gd name="T9" fmla="*/ 405 h 1577"/>
                    <a:gd name="T10" fmla="*/ 8 w 1524"/>
                    <a:gd name="T11" fmla="*/ 480 h 1577"/>
                    <a:gd name="T12" fmla="*/ 9 w 1524"/>
                    <a:gd name="T13" fmla="*/ 570 h 1577"/>
                    <a:gd name="T14" fmla="*/ 29 w 1524"/>
                    <a:gd name="T15" fmla="*/ 644 h 1577"/>
                    <a:gd name="T16" fmla="*/ 74 w 1524"/>
                    <a:gd name="T17" fmla="*/ 693 h 1577"/>
                    <a:gd name="T18" fmla="*/ 96 w 1524"/>
                    <a:gd name="T19" fmla="*/ 735 h 1577"/>
                    <a:gd name="T20" fmla="*/ 107 w 1524"/>
                    <a:gd name="T21" fmla="*/ 797 h 1577"/>
                    <a:gd name="T22" fmla="*/ 218 w 1524"/>
                    <a:gd name="T23" fmla="*/ 810 h 1577"/>
                    <a:gd name="T24" fmla="*/ 282 w 1524"/>
                    <a:gd name="T25" fmla="*/ 794 h 1577"/>
                    <a:gd name="T26" fmla="*/ 282 w 1524"/>
                    <a:gd name="T27" fmla="*/ 887 h 1577"/>
                    <a:gd name="T28" fmla="*/ 293 w 1524"/>
                    <a:gd name="T29" fmla="*/ 969 h 1577"/>
                    <a:gd name="T30" fmla="*/ 284 w 1524"/>
                    <a:gd name="T31" fmla="*/ 1061 h 1577"/>
                    <a:gd name="T32" fmla="*/ 318 w 1524"/>
                    <a:gd name="T33" fmla="*/ 1164 h 1577"/>
                    <a:gd name="T34" fmla="*/ 350 w 1524"/>
                    <a:gd name="T35" fmla="*/ 1268 h 1577"/>
                    <a:gd name="T36" fmla="*/ 383 w 1524"/>
                    <a:gd name="T37" fmla="*/ 1359 h 1577"/>
                    <a:gd name="T38" fmla="*/ 422 w 1524"/>
                    <a:gd name="T39" fmla="*/ 1451 h 1577"/>
                    <a:gd name="T40" fmla="*/ 473 w 1524"/>
                    <a:gd name="T41" fmla="*/ 1565 h 1577"/>
                    <a:gd name="T42" fmla="*/ 560 w 1524"/>
                    <a:gd name="T43" fmla="*/ 1530 h 1577"/>
                    <a:gd name="T44" fmla="*/ 642 w 1524"/>
                    <a:gd name="T45" fmla="*/ 1440 h 1577"/>
                    <a:gd name="T46" fmla="*/ 672 w 1524"/>
                    <a:gd name="T47" fmla="*/ 1334 h 1577"/>
                    <a:gd name="T48" fmla="*/ 687 w 1524"/>
                    <a:gd name="T49" fmla="*/ 1223 h 1577"/>
                    <a:gd name="T50" fmla="*/ 747 w 1524"/>
                    <a:gd name="T51" fmla="*/ 1148 h 1577"/>
                    <a:gd name="T52" fmla="*/ 836 w 1524"/>
                    <a:gd name="T53" fmla="*/ 1064 h 1577"/>
                    <a:gd name="T54" fmla="*/ 917 w 1524"/>
                    <a:gd name="T55" fmla="*/ 999 h 1577"/>
                    <a:gd name="T56" fmla="*/ 971 w 1524"/>
                    <a:gd name="T57" fmla="*/ 950 h 1577"/>
                    <a:gd name="T58" fmla="*/ 1034 w 1524"/>
                    <a:gd name="T59" fmla="*/ 899 h 1577"/>
                    <a:gd name="T60" fmla="*/ 1074 w 1524"/>
                    <a:gd name="T61" fmla="*/ 822 h 1577"/>
                    <a:gd name="T62" fmla="*/ 1139 w 1524"/>
                    <a:gd name="T63" fmla="*/ 792 h 1577"/>
                    <a:gd name="T64" fmla="*/ 1196 w 1524"/>
                    <a:gd name="T65" fmla="*/ 774 h 1577"/>
                    <a:gd name="T66" fmla="*/ 1266 w 1524"/>
                    <a:gd name="T67" fmla="*/ 753 h 1577"/>
                    <a:gd name="T68" fmla="*/ 1316 w 1524"/>
                    <a:gd name="T69" fmla="*/ 752 h 1577"/>
                    <a:gd name="T70" fmla="*/ 1374 w 1524"/>
                    <a:gd name="T71" fmla="*/ 806 h 1577"/>
                    <a:gd name="T72" fmla="*/ 1377 w 1524"/>
                    <a:gd name="T73" fmla="*/ 707 h 1577"/>
                    <a:gd name="T74" fmla="*/ 1412 w 1524"/>
                    <a:gd name="T75" fmla="*/ 635 h 1577"/>
                    <a:gd name="T76" fmla="*/ 1457 w 1524"/>
                    <a:gd name="T77" fmla="*/ 554 h 1577"/>
                    <a:gd name="T78" fmla="*/ 1515 w 1524"/>
                    <a:gd name="T79" fmla="*/ 468 h 1577"/>
                    <a:gd name="T80" fmla="*/ 1505 w 1524"/>
                    <a:gd name="T81" fmla="*/ 329 h 1577"/>
                    <a:gd name="T82" fmla="*/ 1421 w 1524"/>
                    <a:gd name="T83" fmla="*/ 368 h 1577"/>
                    <a:gd name="T84" fmla="*/ 1367 w 1524"/>
                    <a:gd name="T85" fmla="*/ 435 h 1577"/>
                    <a:gd name="T86" fmla="*/ 1296 w 1524"/>
                    <a:gd name="T87" fmla="*/ 488 h 1577"/>
                    <a:gd name="T88" fmla="*/ 1205 w 1524"/>
                    <a:gd name="T89" fmla="*/ 509 h 1577"/>
                    <a:gd name="T90" fmla="*/ 1139 w 1524"/>
                    <a:gd name="T91" fmla="*/ 459 h 1577"/>
                    <a:gd name="T92" fmla="*/ 1091 w 1524"/>
                    <a:gd name="T93" fmla="*/ 524 h 1577"/>
                    <a:gd name="T94" fmla="*/ 993 w 1524"/>
                    <a:gd name="T95" fmla="*/ 524 h 1577"/>
                    <a:gd name="T96" fmla="*/ 900 w 1524"/>
                    <a:gd name="T97" fmla="*/ 492 h 1577"/>
                    <a:gd name="T98" fmla="*/ 813 w 1524"/>
                    <a:gd name="T99" fmla="*/ 473 h 1577"/>
                    <a:gd name="T100" fmla="*/ 740 w 1524"/>
                    <a:gd name="T101" fmla="*/ 438 h 1577"/>
                    <a:gd name="T102" fmla="*/ 689 w 1524"/>
                    <a:gd name="T103" fmla="*/ 377 h 1577"/>
                    <a:gd name="T104" fmla="*/ 659 w 1524"/>
                    <a:gd name="T105" fmla="*/ 296 h 1577"/>
                    <a:gd name="T106" fmla="*/ 606 w 1524"/>
                    <a:gd name="T107" fmla="*/ 225 h 1577"/>
                    <a:gd name="T108" fmla="*/ 585 w 1524"/>
                    <a:gd name="T109" fmla="*/ 167 h 1577"/>
                    <a:gd name="T110" fmla="*/ 524 w 1524"/>
                    <a:gd name="T111" fmla="*/ 99 h 1577"/>
                    <a:gd name="T112" fmla="*/ 450 w 1524"/>
                    <a:gd name="T113" fmla="*/ 9 h 1577"/>
                    <a:gd name="T114" fmla="*/ 338 w 1524"/>
                    <a:gd name="T115" fmla="*/ 11 h 1577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w 1524"/>
                    <a:gd name="T175" fmla="*/ 0 h 1577"/>
                    <a:gd name="T176" fmla="*/ 1524 w 1524"/>
                    <a:gd name="T177" fmla="*/ 1577 h 1577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T174" t="T175" r="T176" b="T177"/>
                  <a:pathLst>
                    <a:path w="1524" h="1577">
                      <a:moveTo>
                        <a:pt x="338" y="11"/>
                      </a:moveTo>
                      <a:lnTo>
                        <a:pt x="326" y="23"/>
                      </a:lnTo>
                      <a:lnTo>
                        <a:pt x="315" y="35"/>
                      </a:lnTo>
                      <a:lnTo>
                        <a:pt x="312" y="45"/>
                      </a:lnTo>
                      <a:lnTo>
                        <a:pt x="302" y="59"/>
                      </a:lnTo>
                      <a:lnTo>
                        <a:pt x="296" y="72"/>
                      </a:lnTo>
                      <a:lnTo>
                        <a:pt x="281" y="81"/>
                      </a:lnTo>
                      <a:lnTo>
                        <a:pt x="272" y="95"/>
                      </a:lnTo>
                      <a:lnTo>
                        <a:pt x="260" y="101"/>
                      </a:lnTo>
                      <a:lnTo>
                        <a:pt x="246" y="108"/>
                      </a:lnTo>
                      <a:lnTo>
                        <a:pt x="236" y="116"/>
                      </a:lnTo>
                      <a:lnTo>
                        <a:pt x="228" y="125"/>
                      </a:lnTo>
                      <a:lnTo>
                        <a:pt x="219" y="135"/>
                      </a:lnTo>
                      <a:lnTo>
                        <a:pt x="212" y="147"/>
                      </a:lnTo>
                      <a:lnTo>
                        <a:pt x="203" y="161"/>
                      </a:lnTo>
                      <a:lnTo>
                        <a:pt x="200" y="171"/>
                      </a:lnTo>
                      <a:lnTo>
                        <a:pt x="195" y="186"/>
                      </a:lnTo>
                      <a:lnTo>
                        <a:pt x="192" y="200"/>
                      </a:lnTo>
                      <a:lnTo>
                        <a:pt x="189" y="210"/>
                      </a:lnTo>
                      <a:lnTo>
                        <a:pt x="185" y="219"/>
                      </a:lnTo>
                      <a:lnTo>
                        <a:pt x="182" y="231"/>
                      </a:lnTo>
                      <a:lnTo>
                        <a:pt x="183" y="243"/>
                      </a:lnTo>
                      <a:lnTo>
                        <a:pt x="180" y="260"/>
                      </a:lnTo>
                      <a:lnTo>
                        <a:pt x="177" y="278"/>
                      </a:lnTo>
                      <a:lnTo>
                        <a:pt x="177" y="293"/>
                      </a:lnTo>
                      <a:lnTo>
                        <a:pt x="173" y="309"/>
                      </a:lnTo>
                      <a:lnTo>
                        <a:pt x="168" y="324"/>
                      </a:lnTo>
                      <a:lnTo>
                        <a:pt x="159" y="341"/>
                      </a:lnTo>
                      <a:lnTo>
                        <a:pt x="149" y="353"/>
                      </a:lnTo>
                      <a:lnTo>
                        <a:pt x="137" y="365"/>
                      </a:lnTo>
                      <a:lnTo>
                        <a:pt x="123" y="374"/>
                      </a:lnTo>
                      <a:lnTo>
                        <a:pt x="110" y="384"/>
                      </a:lnTo>
                      <a:lnTo>
                        <a:pt x="99" y="393"/>
                      </a:lnTo>
                      <a:lnTo>
                        <a:pt x="89" y="399"/>
                      </a:lnTo>
                      <a:lnTo>
                        <a:pt x="74" y="405"/>
                      </a:lnTo>
                      <a:lnTo>
                        <a:pt x="59" y="417"/>
                      </a:lnTo>
                      <a:lnTo>
                        <a:pt x="47" y="425"/>
                      </a:lnTo>
                      <a:lnTo>
                        <a:pt x="36" y="432"/>
                      </a:lnTo>
                      <a:lnTo>
                        <a:pt x="21" y="446"/>
                      </a:lnTo>
                      <a:lnTo>
                        <a:pt x="14" y="456"/>
                      </a:lnTo>
                      <a:lnTo>
                        <a:pt x="8" y="467"/>
                      </a:lnTo>
                      <a:lnTo>
                        <a:pt x="8" y="480"/>
                      </a:lnTo>
                      <a:lnTo>
                        <a:pt x="8" y="497"/>
                      </a:lnTo>
                      <a:lnTo>
                        <a:pt x="14" y="501"/>
                      </a:lnTo>
                      <a:lnTo>
                        <a:pt x="21" y="515"/>
                      </a:lnTo>
                      <a:lnTo>
                        <a:pt x="23" y="528"/>
                      </a:lnTo>
                      <a:lnTo>
                        <a:pt x="20" y="542"/>
                      </a:lnTo>
                      <a:lnTo>
                        <a:pt x="12" y="555"/>
                      </a:lnTo>
                      <a:lnTo>
                        <a:pt x="9" y="570"/>
                      </a:lnTo>
                      <a:lnTo>
                        <a:pt x="5" y="585"/>
                      </a:lnTo>
                      <a:lnTo>
                        <a:pt x="0" y="600"/>
                      </a:lnTo>
                      <a:lnTo>
                        <a:pt x="2" y="617"/>
                      </a:lnTo>
                      <a:lnTo>
                        <a:pt x="2" y="629"/>
                      </a:lnTo>
                      <a:lnTo>
                        <a:pt x="6" y="641"/>
                      </a:lnTo>
                      <a:lnTo>
                        <a:pt x="15" y="644"/>
                      </a:lnTo>
                      <a:lnTo>
                        <a:pt x="29" y="644"/>
                      </a:lnTo>
                      <a:lnTo>
                        <a:pt x="42" y="647"/>
                      </a:lnTo>
                      <a:lnTo>
                        <a:pt x="48" y="651"/>
                      </a:lnTo>
                      <a:lnTo>
                        <a:pt x="50" y="659"/>
                      </a:lnTo>
                      <a:lnTo>
                        <a:pt x="48" y="669"/>
                      </a:lnTo>
                      <a:lnTo>
                        <a:pt x="51" y="681"/>
                      </a:lnTo>
                      <a:lnTo>
                        <a:pt x="65" y="686"/>
                      </a:lnTo>
                      <a:lnTo>
                        <a:pt x="74" y="693"/>
                      </a:lnTo>
                      <a:lnTo>
                        <a:pt x="90" y="696"/>
                      </a:lnTo>
                      <a:lnTo>
                        <a:pt x="107" y="699"/>
                      </a:lnTo>
                      <a:lnTo>
                        <a:pt x="125" y="702"/>
                      </a:lnTo>
                      <a:lnTo>
                        <a:pt x="125" y="713"/>
                      </a:lnTo>
                      <a:lnTo>
                        <a:pt x="117" y="720"/>
                      </a:lnTo>
                      <a:lnTo>
                        <a:pt x="108" y="729"/>
                      </a:lnTo>
                      <a:lnTo>
                        <a:pt x="96" y="735"/>
                      </a:lnTo>
                      <a:lnTo>
                        <a:pt x="80" y="743"/>
                      </a:lnTo>
                      <a:lnTo>
                        <a:pt x="72" y="750"/>
                      </a:lnTo>
                      <a:lnTo>
                        <a:pt x="77" y="759"/>
                      </a:lnTo>
                      <a:lnTo>
                        <a:pt x="84" y="767"/>
                      </a:lnTo>
                      <a:lnTo>
                        <a:pt x="90" y="776"/>
                      </a:lnTo>
                      <a:lnTo>
                        <a:pt x="98" y="785"/>
                      </a:lnTo>
                      <a:lnTo>
                        <a:pt x="107" y="797"/>
                      </a:lnTo>
                      <a:lnTo>
                        <a:pt x="123" y="804"/>
                      </a:lnTo>
                      <a:lnTo>
                        <a:pt x="138" y="816"/>
                      </a:lnTo>
                      <a:lnTo>
                        <a:pt x="150" y="822"/>
                      </a:lnTo>
                      <a:lnTo>
                        <a:pt x="165" y="825"/>
                      </a:lnTo>
                      <a:lnTo>
                        <a:pt x="186" y="822"/>
                      </a:lnTo>
                      <a:lnTo>
                        <a:pt x="203" y="822"/>
                      </a:lnTo>
                      <a:lnTo>
                        <a:pt x="218" y="810"/>
                      </a:lnTo>
                      <a:lnTo>
                        <a:pt x="231" y="803"/>
                      </a:lnTo>
                      <a:lnTo>
                        <a:pt x="237" y="792"/>
                      </a:lnTo>
                      <a:lnTo>
                        <a:pt x="246" y="780"/>
                      </a:lnTo>
                      <a:lnTo>
                        <a:pt x="257" y="768"/>
                      </a:lnTo>
                      <a:lnTo>
                        <a:pt x="269" y="770"/>
                      </a:lnTo>
                      <a:lnTo>
                        <a:pt x="279" y="777"/>
                      </a:lnTo>
                      <a:lnTo>
                        <a:pt x="282" y="794"/>
                      </a:lnTo>
                      <a:lnTo>
                        <a:pt x="281" y="812"/>
                      </a:lnTo>
                      <a:lnTo>
                        <a:pt x="281" y="824"/>
                      </a:lnTo>
                      <a:lnTo>
                        <a:pt x="284" y="836"/>
                      </a:lnTo>
                      <a:lnTo>
                        <a:pt x="285" y="854"/>
                      </a:lnTo>
                      <a:lnTo>
                        <a:pt x="288" y="869"/>
                      </a:lnTo>
                      <a:lnTo>
                        <a:pt x="282" y="875"/>
                      </a:lnTo>
                      <a:lnTo>
                        <a:pt x="282" y="887"/>
                      </a:lnTo>
                      <a:lnTo>
                        <a:pt x="284" y="903"/>
                      </a:lnTo>
                      <a:lnTo>
                        <a:pt x="287" y="914"/>
                      </a:lnTo>
                      <a:lnTo>
                        <a:pt x="293" y="921"/>
                      </a:lnTo>
                      <a:lnTo>
                        <a:pt x="296" y="933"/>
                      </a:lnTo>
                      <a:lnTo>
                        <a:pt x="300" y="945"/>
                      </a:lnTo>
                      <a:lnTo>
                        <a:pt x="297" y="957"/>
                      </a:lnTo>
                      <a:lnTo>
                        <a:pt x="293" y="969"/>
                      </a:lnTo>
                      <a:lnTo>
                        <a:pt x="287" y="978"/>
                      </a:lnTo>
                      <a:lnTo>
                        <a:pt x="284" y="993"/>
                      </a:lnTo>
                      <a:lnTo>
                        <a:pt x="281" y="1002"/>
                      </a:lnTo>
                      <a:lnTo>
                        <a:pt x="282" y="1016"/>
                      </a:lnTo>
                      <a:lnTo>
                        <a:pt x="281" y="1034"/>
                      </a:lnTo>
                      <a:lnTo>
                        <a:pt x="285" y="1049"/>
                      </a:lnTo>
                      <a:lnTo>
                        <a:pt x="284" y="1061"/>
                      </a:lnTo>
                      <a:lnTo>
                        <a:pt x="287" y="1074"/>
                      </a:lnTo>
                      <a:lnTo>
                        <a:pt x="287" y="1089"/>
                      </a:lnTo>
                      <a:lnTo>
                        <a:pt x="297" y="1103"/>
                      </a:lnTo>
                      <a:lnTo>
                        <a:pt x="300" y="1116"/>
                      </a:lnTo>
                      <a:lnTo>
                        <a:pt x="308" y="1136"/>
                      </a:lnTo>
                      <a:lnTo>
                        <a:pt x="314" y="1148"/>
                      </a:lnTo>
                      <a:lnTo>
                        <a:pt x="318" y="1164"/>
                      </a:lnTo>
                      <a:lnTo>
                        <a:pt x="326" y="1179"/>
                      </a:lnTo>
                      <a:lnTo>
                        <a:pt x="326" y="1193"/>
                      </a:lnTo>
                      <a:lnTo>
                        <a:pt x="330" y="1209"/>
                      </a:lnTo>
                      <a:lnTo>
                        <a:pt x="336" y="1223"/>
                      </a:lnTo>
                      <a:lnTo>
                        <a:pt x="344" y="1236"/>
                      </a:lnTo>
                      <a:lnTo>
                        <a:pt x="341" y="1253"/>
                      </a:lnTo>
                      <a:lnTo>
                        <a:pt x="350" y="1268"/>
                      </a:lnTo>
                      <a:lnTo>
                        <a:pt x="356" y="1283"/>
                      </a:lnTo>
                      <a:lnTo>
                        <a:pt x="360" y="1298"/>
                      </a:lnTo>
                      <a:lnTo>
                        <a:pt x="368" y="1311"/>
                      </a:lnTo>
                      <a:lnTo>
                        <a:pt x="369" y="1325"/>
                      </a:lnTo>
                      <a:lnTo>
                        <a:pt x="377" y="1337"/>
                      </a:lnTo>
                      <a:lnTo>
                        <a:pt x="381" y="1350"/>
                      </a:lnTo>
                      <a:lnTo>
                        <a:pt x="383" y="1359"/>
                      </a:lnTo>
                      <a:lnTo>
                        <a:pt x="389" y="1368"/>
                      </a:lnTo>
                      <a:lnTo>
                        <a:pt x="393" y="1377"/>
                      </a:lnTo>
                      <a:lnTo>
                        <a:pt x="401" y="1397"/>
                      </a:lnTo>
                      <a:lnTo>
                        <a:pt x="407" y="1404"/>
                      </a:lnTo>
                      <a:lnTo>
                        <a:pt x="413" y="1419"/>
                      </a:lnTo>
                      <a:lnTo>
                        <a:pt x="417" y="1431"/>
                      </a:lnTo>
                      <a:lnTo>
                        <a:pt x="422" y="1451"/>
                      </a:lnTo>
                      <a:lnTo>
                        <a:pt x="423" y="1467"/>
                      </a:lnTo>
                      <a:lnTo>
                        <a:pt x="432" y="1478"/>
                      </a:lnTo>
                      <a:lnTo>
                        <a:pt x="435" y="1496"/>
                      </a:lnTo>
                      <a:lnTo>
                        <a:pt x="450" y="1512"/>
                      </a:lnTo>
                      <a:lnTo>
                        <a:pt x="458" y="1530"/>
                      </a:lnTo>
                      <a:lnTo>
                        <a:pt x="465" y="1551"/>
                      </a:lnTo>
                      <a:lnTo>
                        <a:pt x="473" y="1565"/>
                      </a:lnTo>
                      <a:lnTo>
                        <a:pt x="480" y="1577"/>
                      </a:lnTo>
                      <a:lnTo>
                        <a:pt x="495" y="1575"/>
                      </a:lnTo>
                      <a:lnTo>
                        <a:pt x="510" y="1569"/>
                      </a:lnTo>
                      <a:lnTo>
                        <a:pt x="521" y="1562"/>
                      </a:lnTo>
                      <a:lnTo>
                        <a:pt x="534" y="1550"/>
                      </a:lnTo>
                      <a:lnTo>
                        <a:pt x="546" y="1539"/>
                      </a:lnTo>
                      <a:lnTo>
                        <a:pt x="560" y="1530"/>
                      </a:lnTo>
                      <a:lnTo>
                        <a:pt x="575" y="1520"/>
                      </a:lnTo>
                      <a:lnTo>
                        <a:pt x="587" y="1506"/>
                      </a:lnTo>
                      <a:lnTo>
                        <a:pt x="594" y="1494"/>
                      </a:lnTo>
                      <a:lnTo>
                        <a:pt x="608" y="1481"/>
                      </a:lnTo>
                      <a:lnTo>
                        <a:pt x="617" y="1470"/>
                      </a:lnTo>
                      <a:lnTo>
                        <a:pt x="627" y="1457"/>
                      </a:lnTo>
                      <a:lnTo>
                        <a:pt x="642" y="1440"/>
                      </a:lnTo>
                      <a:lnTo>
                        <a:pt x="645" y="1425"/>
                      </a:lnTo>
                      <a:lnTo>
                        <a:pt x="650" y="1415"/>
                      </a:lnTo>
                      <a:lnTo>
                        <a:pt x="656" y="1398"/>
                      </a:lnTo>
                      <a:lnTo>
                        <a:pt x="660" y="1379"/>
                      </a:lnTo>
                      <a:lnTo>
                        <a:pt x="666" y="1362"/>
                      </a:lnTo>
                      <a:lnTo>
                        <a:pt x="671" y="1350"/>
                      </a:lnTo>
                      <a:lnTo>
                        <a:pt x="672" y="1334"/>
                      </a:lnTo>
                      <a:lnTo>
                        <a:pt x="675" y="1319"/>
                      </a:lnTo>
                      <a:lnTo>
                        <a:pt x="678" y="1302"/>
                      </a:lnTo>
                      <a:lnTo>
                        <a:pt x="681" y="1284"/>
                      </a:lnTo>
                      <a:lnTo>
                        <a:pt x="684" y="1269"/>
                      </a:lnTo>
                      <a:lnTo>
                        <a:pt x="686" y="1253"/>
                      </a:lnTo>
                      <a:lnTo>
                        <a:pt x="686" y="1238"/>
                      </a:lnTo>
                      <a:lnTo>
                        <a:pt x="687" y="1223"/>
                      </a:lnTo>
                      <a:lnTo>
                        <a:pt x="689" y="1208"/>
                      </a:lnTo>
                      <a:lnTo>
                        <a:pt x="690" y="1194"/>
                      </a:lnTo>
                      <a:lnTo>
                        <a:pt x="693" y="1184"/>
                      </a:lnTo>
                      <a:lnTo>
                        <a:pt x="707" y="1173"/>
                      </a:lnTo>
                      <a:lnTo>
                        <a:pt x="722" y="1163"/>
                      </a:lnTo>
                      <a:lnTo>
                        <a:pt x="734" y="1157"/>
                      </a:lnTo>
                      <a:lnTo>
                        <a:pt x="747" y="1148"/>
                      </a:lnTo>
                      <a:lnTo>
                        <a:pt x="759" y="1137"/>
                      </a:lnTo>
                      <a:lnTo>
                        <a:pt x="777" y="1125"/>
                      </a:lnTo>
                      <a:lnTo>
                        <a:pt x="792" y="1110"/>
                      </a:lnTo>
                      <a:lnTo>
                        <a:pt x="810" y="1097"/>
                      </a:lnTo>
                      <a:lnTo>
                        <a:pt x="819" y="1086"/>
                      </a:lnTo>
                      <a:lnTo>
                        <a:pt x="828" y="1076"/>
                      </a:lnTo>
                      <a:lnTo>
                        <a:pt x="836" y="1064"/>
                      </a:lnTo>
                      <a:lnTo>
                        <a:pt x="848" y="1053"/>
                      </a:lnTo>
                      <a:lnTo>
                        <a:pt x="860" y="1041"/>
                      </a:lnTo>
                      <a:lnTo>
                        <a:pt x="875" y="1032"/>
                      </a:lnTo>
                      <a:lnTo>
                        <a:pt x="884" y="1020"/>
                      </a:lnTo>
                      <a:lnTo>
                        <a:pt x="893" y="1014"/>
                      </a:lnTo>
                      <a:lnTo>
                        <a:pt x="909" y="1005"/>
                      </a:lnTo>
                      <a:lnTo>
                        <a:pt x="917" y="999"/>
                      </a:lnTo>
                      <a:lnTo>
                        <a:pt x="927" y="990"/>
                      </a:lnTo>
                      <a:lnTo>
                        <a:pt x="938" y="986"/>
                      </a:lnTo>
                      <a:lnTo>
                        <a:pt x="945" y="975"/>
                      </a:lnTo>
                      <a:lnTo>
                        <a:pt x="954" y="966"/>
                      </a:lnTo>
                      <a:lnTo>
                        <a:pt x="963" y="966"/>
                      </a:lnTo>
                      <a:lnTo>
                        <a:pt x="971" y="960"/>
                      </a:lnTo>
                      <a:lnTo>
                        <a:pt x="971" y="950"/>
                      </a:lnTo>
                      <a:lnTo>
                        <a:pt x="975" y="936"/>
                      </a:lnTo>
                      <a:lnTo>
                        <a:pt x="983" y="921"/>
                      </a:lnTo>
                      <a:lnTo>
                        <a:pt x="989" y="905"/>
                      </a:lnTo>
                      <a:lnTo>
                        <a:pt x="996" y="903"/>
                      </a:lnTo>
                      <a:lnTo>
                        <a:pt x="1011" y="902"/>
                      </a:lnTo>
                      <a:lnTo>
                        <a:pt x="1023" y="900"/>
                      </a:lnTo>
                      <a:lnTo>
                        <a:pt x="1034" y="899"/>
                      </a:lnTo>
                      <a:lnTo>
                        <a:pt x="1043" y="890"/>
                      </a:lnTo>
                      <a:lnTo>
                        <a:pt x="1043" y="878"/>
                      </a:lnTo>
                      <a:lnTo>
                        <a:pt x="1044" y="860"/>
                      </a:lnTo>
                      <a:lnTo>
                        <a:pt x="1046" y="846"/>
                      </a:lnTo>
                      <a:lnTo>
                        <a:pt x="1055" y="839"/>
                      </a:lnTo>
                      <a:lnTo>
                        <a:pt x="1065" y="834"/>
                      </a:lnTo>
                      <a:lnTo>
                        <a:pt x="1074" y="822"/>
                      </a:lnTo>
                      <a:lnTo>
                        <a:pt x="1085" y="815"/>
                      </a:lnTo>
                      <a:lnTo>
                        <a:pt x="1095" y="809"/>
                      </a:lnTo>
                      <a:lnTo>
                        <a:pt x="1106" y="810"/>
                      </a:lnTo>
                      <a:lnTo>
                        <a:pt x="1116" y="803"/>
                      </a:lnTo>
                      <a:lnTo>
                        <a:pt x="1125" y="794"/>
                      </a:lnTo>
                      <a:lnTo>
                        <a:pt x="1133" y="791"/>
                      </a:lnTo>
                      <a:lnTo>
                        <a:pt x="1139" y="792"/>
                      </a:lnTo>
                      <a:lnTo>
                        <a:pt x="1145" y="801"/>
                      </a:lnTo>
                      <a:lnTo>
                        <a:pt x="1155" y="807"/>
                      </a:lnTo>
                      <a:lnTo>
                        <a:pt x="1163" y="807"/>
                      </a:lnTo>
                      <a:lnTo>
                        <a:pt x="1173" y="803"/>
                      </a:lnTo>
                      <a:lnTo>
                        <a:pt x="1188" y="801"/>
                      </a:lnTo>
                      <a:lnTo>
                        <a:pt x="1188" y="783"/>
                      </a:lnTo>
                      <a:lnTo>
                        <a:pt x="1196" y="774"/>
                      </a:lnTo>
                      <a:lnTo>
                        <a:pt x="1208" y="768"/>
                      </a:lnTo>
                      <a:lnTo>
                        <a:pt x="1223" y="764"/>
                      </a:lnTo>
                      <a:lnTo>
                        <a:pt x="1236" y="768"/>
                      </a:lnTo>
                      <a:lnTo>
                        <a:pt x="1250" y="771"/>
                      </a:lnTo>
                      <a:lnTo>
                        <a:pt x="1259" y="768"/>
                      </a:lnTo>
                      <a:lnTo>
                        <a:pt x="1271" y="768"/>
                      </a:lnTo>
                      <a:lnTo>
                        <a:pt x="1266" y="753"/>
                      </a:lnTo>
                      <a:lnTo>
                        <a:pt x="1260" y="740"/>
                      </a:lnTo>
                      <a:lnTo>
                        <a:pt x="1263" y="729"/>
                      </a:lnTo>
                      <a:lnTo>
                        <a:pt x="1271" y="719"/>
                      </a:lnTo>
                      <a:lnTo>
                        <a:pt x="1286" y="710"/>
                      </a:lnTo>
                      <a:lnTo>
                        <a:pt x="1295" y="720"/>
                      </a:lnTo>
                      <a:lnTo>
                        <a:pt x="1308" y="735"/>
                      </a:lnTo>
                      <a:lnTo>
                        <a:pt x="1316" y="752"/>
                      </a:lnTo>
                      <a:lnTo>
                        <a:pt x="1325" y="761"/>
                      </a:lnTo>
                      <a:lnTo>
                        <a:pt x="1331" y="777"/>
                      </a:lnTo>
                      <a:lnTo>
                        <a:pt x="1338" y="788"/>
                      </a:lnTo>
                      <a:lnTo>
                        <a:pt x="1344" y="795"/>
                      </a:lnTo>
                      <a:lnTo>
                        <a:pt x="1352" y="800"/>
                      </a:lnTo>
                      <a:lnTo>
                        <a:pt x="1364" y="804"/>
                      </a:lnTo>
                      <a:lnTo>
                        <a:pt x="1374" y="806"/>
                      </a:lnTo>
                      <a:lnTo>
                        <a:pt x="1374" y="791"/>
                      </a:lnTo>
                      <a:lnTo>
                        <a:pt x="1377" y="774"/>
                      </a:lnTo>
                      <a:lnTo>
                        <a:pt x="1377" y="758"/>
                      </a:lnTo>
                      <a:lnTo>
                        <a:pt x="1377" y="744"/>
                      </a:lnTo>
                      <a:lnTo>
                        <a:pt x="1379" y="732"/>
                      </a:lnTo>
                      <a:lnTo>
                        <a:pt x="1377" y="720"/>
                      </a:lnTo>
                      <a:lnTo>
                        <a:pt x="1377" y="707"/>
                      </a:lnTo>
                      <a:lnTo>
                        <a:pt x="1382" y="692"/>
                      </a:lnTo>
                      <a:lnTo>
                        <a:pt x="1377" y="680"/>
                      </a:lnTo>
                      <a:lnTo>
                        <a:pt x="1377" y="668"/>
                      </a:lnTo>
                      <a:lnTo>
                        <a:pt x="1374" y="657"/>
                      </a:lnTo>
                      <a:lnTo>
                        <a:pt x="1388" y="653"/>
                      </a:lnTo>
                      <a:lnTo>
                        <a:pt x="1403" y="648"/>
                      </a:lnTo>
                      <a:lnTo>
                        <a:pt x="1412" y="635"/>
                      </a:lnTo>
                      <a:lnTo>
                        <a:pt x="1415" y="620"/>
                      </a:lnTo>
                      <a:lnTo>
                        <a:pt x="1422" y="611"/>
                      </a:lnTo>
                      <a:lnTo>
                        <a:pt x="1431" y="596"/>
                      </a:lnTo>
                      <a:lnTo>
                        <a:pt x="1439" y="584"/>
                      </a:lnTo>
                      <a:lnTo>
                        <a:pt x="1446" y="573"/>
                      </a:lnTo>
                      <a:lnTo>
                        <a:pt x="1451" y="563"/>
                      </a:lnTo>
                      <a:lnTo>
                        <a:pt x="1457" y="554"/>
                      </a:lnTo>
                      <a:lnTo>
                        <a:pt x="1464" y="539"/>
                      </a:lnTo>
                      <a:lnTo>
                        <a:pt x="1472" y="522"/>
                      </a:lnTo>
                      <a:lnTo>
                        <a:pt x="1479" y="506"/>
                      </a:lnTo>
                      <a:lnTo>
                        <a:pt x="1485" y="495"/>
                      </a:lnTo>
                      <a:lnTo>
                        <a:pt x="1496" y="486"/>
                      </a:lnTo>
                      <a:lnTo>
                        <a:pt x="1508" y="477"/>
                      </a:lnTo>
                      <a:lnTo>
                        <a:pt x="1515" y="468"/>
                      </a:lnTo>
                      <a:lnTo>
                        <a:pt x="1518" y="449"/>
                      </a:lnTo>
                      <a:lnTo>
                        <a:pt x="1518" y="425"/>
                      </a:lnTo>
                      <a:lnTo>
                        <a:pt x="1518" y="396"/>
                      </a:lnTo>
                      <a:lnTo>
                        <a:pt x="1524" y="360"/>
                      </a:lnTo>
                      <a:lnTo>
                        <a:pt x="1523" y="341"/>
                      </a:lnTo>
                      <a:lnTo>
                        <a:pt x="1517" y="327"/>
                      </a:lnTo>
                      <a:lnTo>
                        <a:pt x="1505" y="329"/>
                      </a:lnTo>
                      <a:lnTo>
                        <a:pt x="1497" y="327"/>
                      </a:lnTo>
                      <a:lnTo>
                        <a:pt x="1490" y="336"/>
                      </a:lnTo>
                      <a:lnTo>
                        <a:pt x="1482" y="344"/>
                      </a:lnTo>
                      <a:lnTo>
                        <a:pt x="1470" y="348"/>
                      </a:lnTo>
                      <a:lnTo>
                        <a:pt x="1454" y="356"/>
                      </a:lnTo>
                      <a:lnTo>
                        <a:pt x="1440" y="360"/>
                      </a:lnTo>
                      <a:lnTo>
                        <a:pt x="1421" y="368"/>
                      </a:lnTo>
                      <a:lnTo>
                        <a:pt x="1403" y="374"/>
                      </a:lnTo>
                      <a:lnTo>
                        <a:pt x="1391" y="374"/>
                      </a:lnTo>
                      <a:lnTo>
                        <a:pt x="1386" y="387"/>
                      </a:lnTo>
                      <a:lnTo>
                        <a:pt x="1380" y="398"/>
                      </a:lnTo>
                      <a:lnTo>
                        <a:pt x="1374" y="411"/>
                      </a:lnTo>
                      <a:lnTo>
                        <a:pt x="1371" y="422"/>
                      </a:lnTo>
                      <a:lnTo>
                        <a:pt x="1367" y="435"/>
                      </a:lnTo>
                      <a:lnTo>
                        <a:pt x="1365" y="450"/>
                      </a:lnTo>
                      <a:lnTo>
                        <a:pt x="1358" y="462"/>
                      </a:lnTo>
                      <a:lnTo>
                        <a:pt x="1347" y="467"/>
                      </a:lnTo>
                      <a:lnTo>
                        <a:pt x="1335" y="470"/>
                      </a:lnTo>
                      <a:lnTo>
                        <a:pt x="1323" y="477"/>
                      </a:lnTo>
                      <a:lnTo>
                        <a:pt x="1311" y="483"/>
                      </a:lnTo>
                      <a:lnTo>
                        <a:pt x="1296" y="488"/>
                      </a:lnTo>
                      <a:lnTo>
                        <a:pt x="1283" y="492"/>
                      </a:lnTo>
                      <a:lnTo>
                        <a:pt x="1268" y="494"/>
                      </a:lnTo>
                      <a:lnTo>
                        <a:pt x="1257" y="498"/>
                      </a:lnTo>
                      <a:lnTo>
                        <a:pt x="1244" y="501"/>
                      </a:lnTo>
                      <a:lnTo>
                        <a:pt x="1232" y="504"/>
                      </a:lnTo>
                      <a:lnTo>
                        <a:pt x="1220" y="504"/>
                      </a:lnTo>
                      <a:lnTo>
                        <a:pt x="1205" y="509"/>
                      </a:lnTo>
                      <a:lnTo>
                        <a:pt x="1191" y="509"/>
                      </a:lnTo>
                      <a:lnTo>
                        <a:pt x="1181" y="507"/>
                      </a:lnTo>
                      <a:lnTo>
                        <a:pt x="1170" y="503"/>
                      </a:lnTo>
                      <a:lnTo>
                        <a:pt x="1164" y="491"/>
                      </a:lnTo>
                      <a:lnTo>
                        <a:pt x="1158" y="480"/>
                      </a:lnTo>
                      <a:lnTo>
                        <a:pt x="1148" y="465"/>
                      </a:lnTo>
                      <a:lnTo>
                        <a:pt x="1139" y="459"/>
                      </a:lnTo>
                      <a:lnTo>
                        <a:pt x="1128" y="465"/>
                      </a:lnTo>
                      <a:lnTo>
                        <a:pt x="1116" y="471"/>
                      </a:lnTo>
                      <a:lnTo>
                        <a:pt x="1104" y="477"/>
                      </a:lnTo>
                      <a:lnTo>
                        <a:pt x="1100" y="489"/>
                      </a:lnTo>
                      <a:lnTo>
                        <a:pt x="1098" y="501"/>
                      </a:lnTo>
                      <a:lnTo>
                        <a:pt x="1094" y="516"/>
                      </a:lnTo>
                      <a:lnTo>
                        <a:pt x="1091" y="524"/>
                      </a:lnTo>
                      <a:lnTo>
                        <a:pt x="1080" y="530"/>
                      </a:lnTo>
                      <a:lnTo>
                        <a:pt x="1068" y="537"/>
                      </a:lnTo>
                      <a:lnTo>
                        <a:pt x="1053" y="539"/>
                      </a:lnTo>
                      <a:lnTo>
                        <a:pt x="1038" y="537"/>
                      </a:lnTo>
                      <a:lnTo>
                        <a:pt x="1023" y="536"/>
                      </a:lnTo>
                      <a:lnTo>
                        <a:pt x="1007" y="530"/>
                      </a:lnTo>
                      <a:lnTo>
                        <a:pt x="993" y="524"/>
                      </a:lnTo>
                      <a:lnTo>
                        <a:pt x="978" y="519"/>
                      </a:lnTo>
                      <a:lnTo>
                        <a:pt x="960" y="510"/>
                      </a:lnTo>
                      <a:lnTo>
                        <a:pt x="947" y="504"/>
                      </a:lnTo>
                      <a:lnTo>
                        <a:pt x="936" y="501"/>
                      </a:lnTo>
                      <a:lnTo>
                        <a:pt x="924" y="497"/>
                      </a:lnTo>
                      <a:lnTo>
                        <a:pt x="914" y="497"/>
                      </a:lnTo>
                      <a:lnTo>
                        <a:pt x="900" y="492"/>
                      </a:lnTo>
                      <a:lnTo>
                        <a:pt x="885" y="485"/>
                      </a:lnTo>
                      <a:lnTo>
                        <a:pt x="875" y="480"/>
                      </a:lnTo>
                      <a:lnTo>
                        <a:pt x="864" y="479"/>
                      </a:lnTo>
                      <a:lnTo>
                        <a:pt x="851" y="480"/>
                      </a:lnTo>
                      <a:lnTo>
                        <a:pt x="836" y="477"/>
                      </a:lnTo>
                      <a:lnTo>
                        <a:pt x="822" y="479"/>
                      </a:lnTo>
                      <a:lnTo>
                        <a:pt x="813" y="473"/>
                      </a:lnTo>
                      <a:lnTo>
                        <a:pt x="804" y="470"/>
                      </a:lnTo>
                      <a:lnTo>
                        <a:pt x="794" y="464"/>
                      </a:lnTo>
                      <a:lnTo>
                        <a:pt x="785" y="456"/>
                      </a:lnTo>
                      <a:lnTo>
                        <a:pt x="771" y="455"/>
                      </a:lnTo>
                      <a:lnTo>
                        <a:pt x="761" y="450"/>
                      </a:lnTo>
                      <a:lnTo>
                        <a:pt x="749" y="447"/>
                      </a:lnTo>
                      <a:lnTo>
                        <a:pt x="740" y="438"/>
                      </a:lnTo>
                      <a:lnTo>
                        <a:pt x="726" y="435"/>
                      </a:lnTo>
                      <a:lnTo>
                        <a:pt x="717" y="431"/>
                      </a:lnTo>
                      <a:lnTo>
                        <a:pt x="704" y="426"/>
                      </a:lnTo>
                      <a:lnTo>
                        <a:pt x="689" y="417"/>
                      </a:lnTo>
                      <a:lnTo>
                        <a:pt x="686" y="407"/>
                      </a:lnTo>
                      <a:lnTo>
                        <a:pt x="684" y="392"/>
                      </a:lnTo>
                      <a:lnTo>
                        <a:pt x="689" y="377"/>
                      </a:lnTo>
                      <a:lnTo>
                        <a:pt x="695" y="363"/>
                      </a:lnTo>
                      <a:lnTo>
                        <a:pt x="699" y="347"/>
                      </a:lnTo>
                      <a:lnTo>
                        <a:pt x="698" y="335"/>
                      </a:lnTo>
                      <a:lnTo>
                        <a:pt x="690" y="326"/>
                      </a:lnTo>
                      <a:lnTo>
                        <a:pt x="680" y="314"/>
                      </a:lnTo>
                      <a:lnTo>
                        <a:pt x="669" y="303"/>
                      </a:lnTo>
                      <a:lnTo>
                        <a:pt x="659" y="296"/>
                      </a:lnTo>
                      <a:lnTo>
                        <a:pt x="650" y="287"/>
                      </a:lnTo>
                      <a:lnTo>
                        <a:pt x="639" y="278"/>
                      </a:lnTo>
                      <a:lnTo>
                        <a:pt x="630" y="269"/>
                      </a:lnTo>
                      <a:lnTo>
                        <a:pt x="621" y="260"/>
                      </a:lnTo>
                      <a:lnTo>
                        <a:pt x="614" y="252"/>
                      </a:lnTo>
                      <a:lnTo>
                        <a:pt x="608" y="240"/>
                      </a:lnTo>
                      <a:lnTo>
                        <a:pt x="606" y="225"/>
                      </a:lnTo>
                      <a:lnTo>
                        <a:pt x="608" y="213"/>
                      </a:lnTo>
                      <a:lnTo>
                        <a:pt x="612" y="201"/>
                      </a:lnTo>
                      <a:lnTo>
                        <a:pt x="621" y="188"/>
                      </a:lnTo>
                      <a:lnTo>
                        <a:pt x="611" y="183"/>
                      </a:lnTo>
                      <a:lnTo>
                        <a:pt x="605" y="177"/>
                      </a:lnTo>
                      <a:lnTo>
                        <a:pt x="593" y="171"/>
                      </a:lnTo>
                      <a:lnTo>
                        <a:pt x="585" y="167"/>
                      </a:lnTo>
                      <a:lnTo>
                        <a:pt x="575" y="156"/>
                      </a:lnTo>
                      <a:lnTo>
                        <a:pt x="564" y="147"/>
                      </a:lnTo>
                      <a:lnTo>
                        <a:pt x="558" y="140"/>
                      </a:lnTo>
                      <a:lnTo>
                        <a:pt x="549" y="132"/>
                      </a:lnTo>
                      <a:lnTo>
                        <a:pt x="540" y="122"/>
                      </a:lnTo>
                      <a:lnTo>
                        <a:pt x="528" y="113"/>
                      </a:lnTo>
                      <a:lnTo>
                        <a:pt x="524" y="99"/>
                      </a:lnTo>
                      <a:lnTo>
                        <a:pt x="516" y="84"/>
                      </a:lnTo>
                      <a:lnTo>
                        <a:pt x="507" y="75"/>
                      </a:lnTo>
                      <a:lnTo>
                        <a:pt x="501" y="60"/>
                      </a:lnTo>
                      <a:lnTo>
                        <a:pt x="495" y="45"/>
                      </a:lnTo>
                      <a:lnTo>
                        <a:pt x="479" y="36"/>
                      </a:lnTo>
                      <a:lnTo>
                        <a:pt x="462" y="18"/>
                      </a:lnTo>
                      <a:lnTo>
                        <a:pt x="450" y="9"/>
                      </a:lnTo>
                      <a:lnTo>
                        <a:pt x="431" y="0"/>
                      </a:lnTo>
                      <a:lnTo>
                        <a:pt x="419" y="0"/>
                      </a:lnTo>
                      <a:lnTo>
                        <a:pt x="402" y="5"/>
                      </a:lnTo>
                      <a:lnTo>
                        <a:pt x="383" y="3"/>
                      </a:lnTo>
                      <a:lnTo>
                        <a:pt x="366" y="9"/>
                      </a:lnTo>
                      <a:lnTo>
                        <a:pt x="351" y="9"/>
                      </a:lnTo>
                      <a:lnTo>
                        <a:pt x="338" y="11"/>
                      </a:lnTo>
                      <a:close/>
                    </a:path>
                  </a:pathLst>
                </a:custGeom>
                <a:solidFill>
                  <a:srgbClr val="CCFFCC">
                    <a:alpha val="50195"/>
                  </a:srgbClr>
                </a:solidFill>
                <a:ln w="0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75803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4562" y="1339"/>
                  <a:ext cx="358" cy="16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10800" rIns="0" bIns="10800">
                  <a:spAutoFit/>
                </a:bodyPr>
                <a:lstStyle/>
                <a:p>
                  <a:pPr algn="ctr" eaLnBrk="0" hangingPunct="0">
                    <a:spcBef>
                      <a:spcPct val="50000"/>
                    </a:spcBef>
                  </a:pPr>
                  <a:r>
                    <a:rPr lang="en-US" sz="1600" b="1">
                      <a:solidFill>
                        <a:srgbClr val="000000"/>
                      </a:solidFill>
                    </a:rPr>
                    <a:t>India</a:t>
                  </a:r>
                  <a:endParaRPr lang="en-GB" sz="1600" b="1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75791" name="Group 22"/>
              <p:cNvGrpSpPr>
                <a:grpSpLocks/>
              </p:cNvGrpSpPr>
              <p:nvPr/>
            </p:nvGrpSpPr>
            <p:grpSpPr bwMode="auto">
              <a:xfrm>
                <a:off x="1850" y="207"/>
                <a:ext cx="2682" cy="1438"/>
                <a:chOff x="1850" y="207"/>
                <a:chExt cx="2682" cy="1438"/>
              </a:xfrm>
            </p:grpSpPr>
            <p:sp>
              <p:nvSpPr>
                <p:cNvPr id="75800" name="Freeform 23"/>
                <p:cNvSpPr>
                  <a:spLocks/>
                </p:cNvSpPr>
                <p:nvPr/>
              </p:nvSpPr>
              <p:spPr bwMode="auto">
                <a:xfrm>
                  <a:off x="1850" y="207"/>
                  <a:ext cx="2682" cy="1438"/>
                </a:xfrm>
                <a:custGeom>
                  <a:avLst/>
                  <a:gdLst>
                    <a:gd name="T0" fmla="*/ 61 w 2682"/>
                    <a:gd name="T1" fmla="*/ 330 h 1438"/>
                    <a:gd name="T2" fmla="*/ 126 w 2682"/>
                    <a:gd name="T3" fmla="*/ 241 h 1438"/>
                    <a:gd name="T4" fmla="*/ 105 w 2682"/>
                    <a:gd name="T5" fmla="*/ 139 h 1438"/>
                    <a:gd name="T6" fmla="*/ 169 w 2682"/>
                    <a:gd name="T7" fmla="*/ 130 h 1438"/>
                    <a:gd name="T8" fmla="*/ 199 w 2682"/>
                    <a:gd name="T9" fmla="*/ 124 h 1438"/>
                    <a:gd name="T10" fmla="*/ 432 w 2682"/>
                    <a:gd name="T11" fmla="*/ 120 h 1438"/>
                    <a:gd name="T12" fmla="*/ 742 w 2682"/>
                    <a:gd name="T13" fmla="*/ 159 h 1438"/>
                    <a:gd name="T14" fmla="*/ 1156 w 2682"/>
                    <a:gd name="T15" fmla="*/ 172 h 1438"/>
                    <a:gd name="T16" fmla="*/ 1354 w 2682"/>
                    <a:gd name="T17" fmla="*/ 165 h 1438"/>
                    <a:gd name="T18" fmla="*/ 1555 w 2682"/>
                    <a:gd name="T19" fmla="*/ 166 h 1438"/>
                    <a:gd name="T20" fmla="*/ 1666 w 2682"/>
                    <a:gd name="T21" fmla="*/ 210 h 1438"/>
                    <a:gd name="T22" fmla="*/ 1581 w 2682"/>
                    <a:gd name="T23" fmla="*/ 280 h 1438"/>
                    <a:gd name="T24" fmla="*/ 1699 w 2682"/>
                    <a:gd name="T25" fmla="*/ 268 h 1438"/>
                    <a:gd name="T26" fmla="*/ 1801 w 2682"/>
                    <a:gd name="T27" fmla="*/ 265 h 1438"/>
                    <a:gd name="T28" fmla="*/ 1858 w 2682"/>
                    <a:gd name="T29" fmla="*/ 282 h 1438"/>
                    <a:gd name="T30" fmla="*/ 1791 w 2682"/>
                    <a:gd name="T31" fmla="*/ 354 h 1438"/>
                    <a:gd name="T32" fmla="*/ 1831 w 2682"/>
                    <a:gd name="T33" fmla="*/ 490 h 1438"/>
                    <a:gd name="T34" fmla="*/ 1878 w 2682"/>
                    <a:gd name="T35" fmla="*/ 322 h 1438"/>
                    <a:gd name="T36" fmla="*/ 1969 w 2682"/>
                    <a:gd name="T37" fmla="*/ 351 h 1438"/>
                    <a:gd name="T38" fmla="*/ 2017 w 2682"/>
                    <a:gd name="T39" fmla="*/ 382 h 1438"/>
                    <a:gd name="T40" fmla="*/ 2014 w 2682"/>
                    <a:gd name="T41" fmla="*/ 489 h 1438"/>
                    <a:gd name="T42" fmla="*/ 2161 w 2682"/>
                    <a:gd name="T43" fmla="*/ 450 h 1438"/>
                    <a:gd name="T44" fmla="*/ 2224 w 2682"/>
                    <a:gd name="T45" fmla="*/ 355 h 1438"/>
                    <a:gd name="T46" fmla="*/ 2356 w 2682"/>
                    <a:gd name="T47" fmla="*/ 226 h 1438"/>
                    <a:gd name="T48" fmla="*/ 2536 w 2682"/>
                    <a:gd name="T49" fmla="*/ 159 h 1438"/>
                    <a:gd name="T50" fmla="*/ 2590 w 2682"/>
                    <a:gd name="T51" fmla="*/ 9 h 1438"/>
                    <a:gd name="T52" fmla="*/ 2680 w 2682"/>
                    <a:gd name="T53" fmla="*/ 93 h 1438"/>
                    <a:gd name="T54" fmla="*/ 2614 w 2682"/>
                    <a:gd name="T55" fmla="*/ 193 h 1438"/>
                    <a:gd name="T56" fmla="*/ 2593 w 2682"/>
                    <a:gd name="T57" fmla="*/ 318 h 1438"/>
                    <a:gd name="T58" fmla="*/ 2524 w 2682"/>
                    <a:gd name="T59" fmla="*/ 384 h 1438"/>
                    <a:gd name="T60" fmla="*/ 2478 w 2682"/>
                    <a:gd name="T61" fmla="*/ 511 h 1438"/>
                    <a:gd name="T62" fmla="*/ 2463 w 2682"/>
                    <a:gd name="T63" fmla="*/ 607 h 1438"/>
                    <a:gd name="T64" fmla="*/ 2404 w 2682"/>
                    <a:gd name="T65" fmla="*/ 541 h 1438"/>
                    <a:gd name="T66" fmla="*/ 2367 w 2682"/>
                    <a:gd name="T67" fmla="*/ 598 h 1438"/>
                    <a:gd name="T68" fmla="*/ 2371 w 2682"/>
                    <a:gd name="T69" fmla="*/ 643 h 1438"/>
                    <a:gd name="T70" fmla="*/ 2461 w 2682"/>
                    <a:gd name="T71" fmla="*/ 729 h 1438"/>
                    <a:gd name="T72" fmla="*/ 2356 w 2682"/>
                    <a:gd name="T73" fmla="*/ 853 h 1438"/>
                    <a:gd name="T74" fmla="*/ 2245 w 2682"/>
                    <a:gd name="T75" fmla="*/ 984 h 1438"/>
                    <a:gd name="T76" fmla="*/ 2254 w 2682"/>
                    <a:gd name="T77" fmla="*/ 1105 h 1438"/>
                    <a:gd name="T78" fmla="*/ 2347 w 2682"/>
                    <a:gd name="T79" fmla="*/ 1237 h 1438"/>
                    <a:gd name="T80" fmla="*/ 2341 w 2682"/>
                    <a:gd name="T81" fmla="*/ 1348 h 1438"/>
                    <a:gd name="T82" fmla="*/ 2223 w 2682"/>
                    <a:gd name="T83" fmla="*/ 1254 h 1438"/>
                    <a:gd name="T84" fmla="*/ 2155 w 2682"/>
                    <a:gd name="T85" fmla="*/ 1138 h 1438"/>
                    <a:gd name="T86" fmla="*/ 2011 w 2682"/>
                    <a:gd name="T87" fmla="*/ 1137 h 1438"/>
                    <a:gd name="T88" fmla="*/ 1843 w 2682"/>
                    <a:gd name="T89" fmla="*/ 1123 h 1438"/>
                    <a:gd name="T90" fmla="*/ 1803 w 2682"/>
                    <a:gd name="T91" fmla="*/ 1215 h 1438"/>
                    <a:gd name="T92" fmla="*/ 1657 w 2682"/>
                    <a:gd name="T93" fmla="*/ 1195 h 1438"/>
                    <a:gd name="T94" fmla="*/ 1492 w 2682"/>
                    <a:gd name="T95" fmla="*/ 1266 h 1438"/>
                    <a:gd name="T96" fmla="*/ 1452 w 2682"/>
                    <a:gd name="T97" fmla="*/ 1377 h 1438"/>
                    <a:gd name="T98" fmla="*/ 1410 w 2682"/>
                    <a:gd name="T99" fmla="*/ 1410 h 1438"/>
                    <a:gd name="T100" fmla="*/ 1294 w 2682"/>
                    <a:gd name="T101" fmla="*/ 1318 h 1438"/>
                    <a:gd name="T102" fmla="*/ 1174 w 2682"/>
                    <a:gd name="T103" fmla="*/ 1243 h 1438"/>
                    <a:gd name="T104" fmla="*/ 1030 w 2682"/>
                    <a:gd name="T105" fmla="*/ 1216 h 1438"/>
                    <a:gd name="T106" fmla="*/ 927 w 2682"/>
                    <a:gd name="T107" fmla="*/ 1117 h 1438"/>
                    <a:gd name="T108" fmla="*/ 784 w 2682"/>
                    <a:gd name="T109" fmla="*/ 1132 h 1438"/>
                    <a:gd name="T110" fmla="*/ 634 w 2682"/>
                    <a:gd name="T111" fmla="*/ 1090 h 1438"/>
                    <a:gd name="T112" fmla="*/ 529 w 2682"/>
                    <a:gd name="T113" fmla="*/ 1024 h 1438"/>
                    <a:gd name="T114" fmla="*/ 373 w 2682"/>
                    <a:gd name="T115" fmla="*/ 1000 h 1438"/>
                    <a:gd name="T116" fmla="*/ 303 w 2682"/>
                    <a:gd name="T117" fmla="*/ 888 h 1438"/>
                    <a:gd name="T118" fmla="*/ 219 w 2682"/>
                    <a:gd name="T119" fmla="*/ 825 h 1438"/>
                    <a:gd name="T120" fmla="*/ 132 w 2682"/>
                    <a:gd name="T121" fmla="*/ 730 h 1438"/>
                    <a:gd name="T122" fmla="*/ 37 w 2682"/>
                    <a:gd name="T123" fmla="*/ 601 h 1438"/>
                    <a:gd name="T124" fmla="*/ 18 w 2682"/>
                    <a:gd name="T125" fmla="*/ 460 h 1438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2682"/>
                    <a:gd name="T190" fmla="*/ 0 h 1438"/>
                    <a:gd name="T191" fmla="*/ 2682 w 2682"/>
                    <a:gd name="T192" fmla="*/ 1438 h 1438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2682" h="1438">
                      <a:moveTo>
                        <a:pt x="27" y="445"/>
                      </a:moveTo>
                      <a:lnTo>
                        <a:pt x="27" y="429"/>
                      </a:lnTo>
                      <a:lnTo>
                        <a:pt x="27" y="412"/>
                      </a:lnTo>
                      <a:lnTo>
                        <a:pt x="28" y="397"/>
                      </a:lnTo>
                      <a:lnTo>
                        <a:pt x="37" y="381"/>
                      </a:lnTo>
                      <a:lnTo>
                        <a:pt x="42" y="367"/>
                      </a:lnTo>
                      <a:lnTo>
                        <a:pt x="46" y="360"/>
                      </a:lnTo>
                      <a:lnTo>
                        <a:pt x="51" y="346"/>
                      </a:lnTo>
                      <a:lnTo>
                        <a:pt x="58" y="340"/>
                      </a:lnTo>
                      <a:lnTo>
                        <a:pt x="61" y="330"/>
                      </a:lnTo>
                      <a:lnTo>
                        <a:pt x="75" y="319"/>
                      </a:lnTo>
                      <a:lnTo>
                        <a:pt x="79" y="303"/>
                      </a:lnTo>
                      <a:lnTo>
                        <a:pt x="88" y="294"/>
                      </a:lnTo>
                      <a:lnTo>
                        <a:pt x="97" y="283"/>
                      </a:lnTo>
                      <a:lnTo>
                        <a:pt x="112" y="279"/>
                      </a:lnTo>
                      <a:lnTo>
                        <a:pt x="123" y="274"/>
                      </a:lnTo>
                      <a:lnTo>
                        <a:pt x="132" y="270"/>
                      </a:lnTo>
                      <a:lnTo>
                        <a:pt x="136" y="259"/>
                      </a:lnTo>
                      <a:lnTo>
                        <a:pt x="129" y="250"/>
                      </a:lnTo>
                      <a:lnTo>
                        <a:pt x="126" y="241"/>
                      </a:lnTo>
                      <a:lnTo>
                        <a:pt x="114" y="237"/>
                      </a:lnTo>
                      <a:lnTo>
                        <a:pt x="103" y="234"/>
                      </a:lnTo>
                      <a:lnTo>
                        <a:pt x="99" y="223"/>
                      </a:lnTo>
                      <a:lnTo>
                        <a:pt x="97" y="214"/>
                      </a:lnTo>
                      <a:lnTo>
                        <a:pt x="91" y="199"/>
                      </a:lnTo>
                      <a:lnTo>
                        <a:pt x="94" y="192"/>
                      </a:lnTo>
                      <a:lnTo>
                        <a:pt x="96" y="178"/>
                      </a:lnTo>
                      <a:lnTo>
                        <a:pt x="99" y="165"/>
                      </a:lnTo>
                      <a:lnTo>
                        <a:pt x="100" y="151"/>
                      </a:lnTo>
                      <a:lnTo>
                        <a:pt x="105" y="139"/>
                      </a:lnTo>
                      <a:lnTo>
                        <a:pt x="109" y="124"/>
                      </a:lnTo>
                      <a:lnTo>
                        <a:pt x="112" y="115"/>
                      </a:lnTo>
                      <a:lnTo>
                        <a:pt x="114" y="103"/>
                      </a:lnTo>
                      <a:lnTo>
                        <a:pt x="123" y="109"/>
                      </a:lnTo>
                      <a:lnTo>
                        <a:pt x="129" y="117"/>
                      </a:lnTo>
                      <a:lnTo>
                        <a:pt x="130" y="112"/>
                      </a:lnTo>
                      <a:lnTo>
                        <a:pt x="139" y="106"/>
                      </a:lnTo>
                      <a:lnTo>
                        <a:pt x="151" y="111"/>
                      </a:lnTo>
                      <a:lnTo>
                        <a:pt x="162" y="121"/>
                      </a:lnTo>
                      <a:lnTo>
                        <a:pt x="169" y="130"/>
                      </a:lnTo>
                      <a:lnTo>
                        <a:pt x="163" y="147"/>
                      </a:lnTo>
                      <a:lnTo>
                        <a:pt x="157" y="157"/>
                      </a:lnTo>
                      <a:lnTo>
                        <a:pt x="166" y="160"/>
                      </a:lnTo>
                      <a:lnTo>
                        <a:pt x="180" y="163"/>
                      </a:lnTo>
                      <a:lnTo>
                        <a:pt x="192" y="168"/>
                      </a:lnTo>
                      <a:lnTo>
                        <a:pt x="202" y="166"/>
                      </a:lnTo>
                      <a:lnTo>
                        <a:pt x="204" y="156"/>
                      </a:lnTo>
                      <a:lnTo>
                        <a:pt x="202" y="144"/>
                      </a:lnTo>
                      <a:lnTo>
                        <a:pt x="196" y="136"/>
                      </a:lnTo>
                      <a:lnTo>
                        <a:pt x="199" y="124"/>
                      </a:lnTo>
                      <a:lnTo>
                        <a:pt x="202" y="117"/>
                      </a:lnTo>
                      <a:lnTo>
                        <a:pt x="208" y="100"/>
                      </a:lnTo>
                      <a:lnTo>
                        <a:pt x="211" y="90"/>
                      </a:lnTo>
                      <a:lnTo>
                        <a:pt x="211" y="75"/>
                      </a:lnTo>
                      <a:lnTo>
                        <a:pt x="232" y="84"/>
                      </a:lnTo>
                      <a:lnTo>
                        <a:pt x="288" y="97"/>
                      </a:lnTo>
                      <a:lnTo>
                        <a:pt x="348" y="106"/>
                      </a:lnTo>
                      <a:lnTo>
                        <a:pt x="367" y="105"/>
                      </a:lnTo>
                      <a:lnTo>
                        <a:pt x="405" y="117"/>
                      </a:lnTo>
                      <a:lnTo>
                        <a:pt x="432" y="120"/>
                      </a:lnTo>
                      <a:lnTo>
                        <a:pt x="466" y="127"/>
                      </a:lnTo>
                      <a:lnTo>
                        <a:pt x="501" y="133"/>
                      </a:lnTo>
                      <a:lnTo>
                        <a:pt x="516" y="130"/>
                      </a:lnTo>
                      <a:lnTo>
                        <a:pt x="555" y="142"/>
                      </a:lnTo>
                      <a:lnTo>
                        <a:pt x="582" y="141"/>
                      </a:lnTo>
                      <a:lnTo>
                        <a:pt x="613" y="147"/>
                      </a:lnTo>
                      <a:lnTo>
                        <a:pt x="654" y="150"/>
                      </a:lnTo>
                      <a:lnTo>
                        <a:pt x="694" y="153"/>
                      </a:lnTo>
                      <a:lnTo>
                        <a:pt x="718" y="157"/>
                      </a:lnTo>
                      <a:lnTo>
                        <a:pt x="742" y="159"/>
                      </a:lnTo>
                      <a:lnTo>
                        <a:pt x="783" y="163"/>
                      </a:lnTo>
                      <a:lnTo>
                        <a:pt x="822" y="166"/>
                      </a:lnTo>
                      <a:lnTo>
                        <a:pt x="891" y="166"/>
                      </a:lnTo>
                      <a:lnTo>
                        <a:pt x="924" y="166"/>
                      </a:lnTo>
                      <a:lnTo>
                        <a:pt x="972" y="172"/>
                      </a:lnTo>
                      <a:lnTo>
                        <a:pt x="1014" y="172"/>
                      </a:lnTo>
                      <a:lnTo>
                        <a:pt x="1056" y="174"/>
                      </a:lnTo>
                      <a:lnTo>
                        <a:pt x="1095" y="174"/>
                      </a:lnTo>
                      <a:lnTo>
                        <a:pt x="1137" y="177"/>
                      </a:lnTo>
                      <a:lnTo>
                        <a:pt x="1156" y="172"/>
                      </a:lnTo>
                      <a:lnTo>
                        <a:pt x="1173" y="174"/>
                      </a:lnTo>
                      <a:lnTo>
                        <a:pt x="1195" y="171"/>
                      </a:lnTo>
                      <a:lnTo>
                        <a:pt x="1216" y="169"/>
                      </a:lnTo>
                      <a:lnTo>
                        <a:pt x="1237" y="169"/>
                      </a:lnTo>
                      <a:lnTo>
                        <a:pt x="1257" y="169"/>
                      </a:lnTo>
                      <a:lnTo>
                        <a:pt x="1273" y="172"/>
                      </a:lnTo>
                      <a:lnTo>
                        <a:pt x="1294" y="172"/>
                      </a:lnTo>
                      <a:lnTo>
                        <a:pt x="1315" y="169"/>
                      </a:lnTo>
                      <a:lnTo>
                        <a:pt x="1338" y="168"/>
                      </a:lnTo>
                      <a:lnTo>
                        <a:pt x="1354" y="165"/>
                      </a:lnTo>
                      <a:lnTo>
                        <a:pt x="1371" y="165"/>
                      </a:lnTo>
                      <a:lnTo>
                        <a:pt x="1390" y="163"/>
                      </a:lnTo>
                      <a:lnTo>
                        <a:pt x="1411" y="162"/>
                      </a:lnTo>
                      <a:lnTo>
                        <a:pt x="1435" y="165"/>
                      </a:lnTo>
                      <a:lnTo>
                        <a:pt x="1458" y="163"/>
                      </a:lnTo>
                      <a:lnTo>
                        <a:pt x="1477" y="165"/>
                      </a:lnTo>
                      <a:lnTo>
                        <a:pt x="1498" y="166"/>
                      </a:lnTo>
                      <a:lnTo>
                        <a:pt x="1516" y="168"/>
                      </a:lnTo>
                      <a:lnTo>
                        <a:pt x="1537" y="165"/>
                      </a:lnTo>
                      <a:lnTo>
                        <a:pt x="1555" y="166"/>
                      </a:lnTo>
                      <a:lnTo>
                        <a:pt x="1566" y="172"/>
                      </a:lnTo>
                      <a:lnTo>
                        <a:pt x="1576" y="177"/>
                      </a:lnTo>
                      <a:lnTo>
                        <a:pt x="1588" y="175"/>
                      </a:lnTo>
                      <a:lnTo>
                        <a:pt x="1597" y="177"/>
                      </a:lnTo>
                      <a:lnTo>
                        <a:pt x="1612" y="183"/>
                      </a:lnTo>
                      <a:lnTo>
                        <a:pt x="1624" y="186"/>
                      </a:lnTo>
                      <a:lnTo>
                        <a:pt x="1636" y="190"/>
                      </a:lnTo>
                      <a:lnTo>
                        <a:pt x="1653" y="195"/>
                      </a:lnTo>
                      <a:lnTo>
                        <a:pt x="1659" y="202"/>
                      </a:lnTo>
                      <a:lnTo>
                        <a:pt x="1666" y="210"/>
                      </a:lnTo>
                      <a:lnTo>
                        <a:pt x="1654" y="214"/>
                      </a:lnTo>
                      <a:lnTo>
                        <a:pt x="1642" y="217"/>
                      </a:lnTo>
                      <a:lnTo>
                        <a:pt x="1635" y="229"/>
                      </a:lnTo>
                      <a:lnTo>
                        <a:pt x="1627" y="246"/>
                      </a:lnTo>
                      <a:lnTo>
                        <a:pt x="1614" y="252"/>
                      </a:lnTo>
                      <a:lnTo>
                        <a:pt x="1600" y="259"/>
                      </a:lnTo>
                      <a:lnTo>
                        <a:pt x="1587" y="265"/>
                      </a:lnTo>
                      <a:lnTo>
                        <a:pt x="1572" y="268"/>
                      </a:lnTo>
                      <a:lnTo>
                        <a:pt x="1567" y="279"/>
                      </a:lnTo>
                      <a:lnTo>
                        <a:pt x="1581" y="280"/>
                      </a:lnTo>
                      <a:lnTo>
                        <a:pt x="1591" y="277"/>
                      </a:lnTo>
                      <a:lnTo>
                        <a:pt x="1605" y="277"/>
                      </a:lnTo>
                      <a:lnTo>
                        <a:pt x="1617" y="274"/>
                      </a:lnTo>
                      <a:lnTo>
                        <a:pt x="1627" y="273"/>
                      </a:lnTo>
                      <a:lnTo>
                        <a:pt x="1647" y="271"/>
                      </a:lnTo>
                      <a:lnTo>
                        <a:pt x="1659" y="276"/>
                      </a:lnTo>
                      <a:lnTo>
                        <a:pt x="1671" y="276"/>
                      </a:lnTo>
                      <a:lnTo>
                        <a:pt x="1684" y="276"/>
                      </a:lnTo>
                      <a:lnTo>
                        <a:pt x="1695" y="276"/>
                      </a:lnTo>
                      <a:lnTo>
                        <a:pt x="1699" y="268"/>
                      </a:lnTo>
                      <a:lnTo>
                        <a:pt x="1707" y="261"/>
                      </a:lnTo>
                      <a:lnTo>
                        <a:pt x="1717" y="253"/>
                      </a:lnTo>
                      <a:lnTo>
                        <a:pt x="1729" y="249"/>
                      </a:lnTo>
                      <a:lnTo>
                        <a:pt x="1741" y="240"/>
                      </a:lnTo>
                      <a:lnTo>
                        <a:pt x="1749" y="243"/>
                      </a:lnTo>
                      <a:lnTo>
                        <a:pt x="1759" y="247"/>
                      </a:lnTo>
                      <a:lnTo>
                        <a:pt x="1767" y="255"/>
                      </a:lnTo>
                      <a:lnTo>
                        <a:pt x="1777" y="264"/>
                      </a:lnTo>
                      <a:lnTo>
                        <a:pt x="1785" y="265"/>
                      </a:lnTo>
                      <a:lnTo>
                        <a:pt x="1801" y="265"/>
                      </a:lnTo>
                      <a:lnTo>
                        <a:pt x="1818" y="264"/>
                      </a:lnTo>
                      <a:lnTo>
                        <a:pt x="1833" y="261"/>
                      </a:lnTo>
                      <a:lnTo>
                        <a:pt x="1845" y="259"/>
                      </a:lnTo>
                      <a:lnTo>
                        <a:pt x="1857" y="259"/>
                      </a:lnTo>
                      <a:lnTo>
                        <a:pt x="1870" y="261"/>
                      </a:lnTo>
                      <a:lnTo>
                        <a:pt x="1878" y="262"/>
                      </a:lnTo>
                      <a:lnTo>
                        <a:pt x="1875" y="270"/>
                      </a:lnTo>
                      <a:lnTo>
                        <a:pt x="1875" y="279"/>
                      </a:lnTo>
                      <a:lnTo>
                        <a:pt x="1869" y="279"/>
                      </a:lnTo>
                      <a:lnTo>
                        <a:pt x="1858" y="282"/>
                      </a:lnTo>
                      <a:lnTo>
                        <a:pt x="1848" y="285"/>
                      </a:lnTo>
                      <a:lnTo>
                        <a:pt x="1836" y="289"/>
                      </a:lnTo>
                      <a:lnTo>
                        <a:pt x="1825" y="294"/>
                      </a:lnTo>
                      <a:lnTo>
                        <a:pt x="1813" y="301"/>
                      </a:lnTo>
                      <a:lnTo>
                        <a:pt x="1803" y="312"/>
                      </a:lnTo>
                      <a:lnTo>
                        <a:pt x="1791" y="318"/>
                      </a:lnTo>
                      <a:lnTo>
                        <a:pt x="1783" y="331"/>
                      </a:lnTo>
                      <a:lnTo>
                        <a:pt x="1776" y="342"/>
                      </a:lnTo>
                      <a:lnTo>
                        <a:pt x="1779" y="349"/>
                      </a:lnTo>
                      <a:lnTo>
                        <a:pt x="1791" y="354"/>
                      </a:lnTo>
                      <a:lnTo>
                        <a:pt x="1798" y="361"/>
                      </a:lnTo>
                      <a:lnTo>
                        <a:pt x="1800" y="372"/>
                      </a:lnTo>
                      <a:lnTo>
                        <a:pt x="1800" y="388"/>
                      </a:lnTo>
                      <a:lnTo>
                        <a:pt x="1797" y="408"/>
                      </a:lnTo>
                      <a:lnTo>
                        <a:pt x="1792" y="430"/>
                      </a:lnTo>
                      <a:lnTo>
                        <a:pt x="1789" y="453"/>
                      </a:lnTo>
                      <a:lnTo>
                        <a:pt x="1791" y="465"/>
                      </a:lnTo>
                      <a:lnTo>
                        <a:pt x="1804" y="478"/>
                      </a:lnTo>
                      <a:lnTo>
                        <a:pt x="1815" y="487"/>
                      </a:lnTo>
                      <a:lnTo>
                        <a:pt x="1831" y="490"/>
                      </a:lnTo>
                      <a:lnTo>
                        <a:pt x="1846" y="489"/>
                      </a:lnTo>
                      <a:lnTo>
                        <a:pt x="1852" y="466"/>
                      </a:lnTo>
                      <a:lnTo>
                        <a:pt x="1851" y="442"/>
                      </a:lnTo>
                      <a:lnTo>
                        <a:pt x="1851" y="415"/>
                      </a:lnTo>
                      <a:lnTo>
                        <a:pt x="1854" y="391"/>
                      </a:lnTo>
                      <a:lnTo>
                        <a:pt x="1852" y="375"/>
                      </a:lnTo>
                      <a:lnTo>
                        <a:pt x="1855" y="354"/>
                      </a:lnTo>
                      <a:lnTo>
                        <a:pt x="1860" y="342"/>
                      </a:lnTo>
                      <a:lnTo>
                        <a:pt x="1867" y="331"/>
                      </a:lnTo>
                      <a:lnTo>
                        <a:pt x="1878" y="322"/>
                      </a:lnTo>
                      <a:lnTo>
                        <a:pt x="1891" y="310"/>
                      </a:lnTo>
                      <a:lnTo>
                        <a:pt x="1900" y="300"/>
                      </a:lnTo>
                      <a:lnTo>
                        <a:pt x="1914" y="303"/>
                      </a:lnTo>
                      <a:lnTo>
                        <a:pt x="1927" y="304"/>
                      </a:lnTo>
                      <a:lnTo>
                        <a:pt x="1944" y="304"/>
                      </a:lnTo>
                      <a:lnTo>
                        <a:pt x="1957" y="307"/>
                      </a:lnTo>
                      <a:lnTo>
                        <a:pt x="1963" y="316"/>
                      </a:lnTo>
                      <a:lnTo>
                        <a:pt x="1972" y="325"/>
                      </a:lnTo>
                      <a:lnTo>
                        <a:pt x="1977" y="336"/>
                      </a:lnTo>
                      <a:lnTo>
                        <a:pt x="1969" y="351"/>
                      </a:lnTo>
                      <a:lnTo>
                        <a:pt x="1959" y="361"/>
                      </a:lnTo>
                      <a:lnTo>
                        <a:pt x="1948" y="375"/>
                      </a:lnTo>
                      <a:lnTo>
                        <a:pt x="1947" y="384"/>
                      </a:lnTo>
                      <a:lnTo>
                        <a:pt x="1956" y="391"/>
                      </a:lnTo>
                      <a:lnTo>
                        <a:pt x="1965" y="391"/>
                      </a:lnTo>
                      <a:lnTo>
                        <a:pt x="1971" y="378"/>
                      </a:lnTo>
                      <a:lnTo>
                        <a:pt x="1980" y="372"/>
                      </a:lnTo>
                      <a:lnTo>
                        <a:pt x="1993" y="367"/>
                      </a:lnTo>
                      <a:lnTo>
                        <a:pt x="2005" y="373"/>
                      </a:lnTo>
                      <a:lnTo>
                        <a:pt x="2017" y="382"/>
                      </a:lnTo>
                      <a:lnTo>
                        <a:pt x="2022" y="396"/>
                      </a:lnTo>
                      <a:lnTo>
                        <a:pt x="2035" y="403"/>
                      </a:lnTo>
                      <a:lnTo>
                        <a:pt x="2038" y="415"/>
                      </a:lnTo>
                      <a:lnTo>
                        <a:pt x="2043" y="424"/>
                      </a:lnTo>
                      <a:lnTo>
                        <a:pt x="2046" y="433"/>
                      </a:lnTo>
                      <a:lnTo>
                        <a:pt x="2044" y="442"/>
                      </a:lnTo>
                      <a:lnTo>
                        <a:pt x="2034" y="456"/>
                      </a:lnTo>
                      <a:lnTo>
                        <a:pt x="2019" y="471"/>
                      </a:lnTo>
                      <a:lnTo>
                        <a:pt x="2013" y="478"/>
                      </a:lnTo>
                      <a:lnTo>
                        <a:pt x="2014" y="489"/>
                      </a:lnTo>
                      <a:lnTo>
                        <a:pt x="2028" y="489"/>
                      </a:lnTo>
                      <a:lnTo>
                        <a:pt x="2043" y="489"/>
                      </a:lnTo>
                      <a:lnTo>
                        <a:pt x="2059" y="487"/>
                      </a:lnTo>
                      <a:lnTo>
                        <a:pt x="2073" y="483"/>
                      </a:lnTo>
                      <a:lnTo>
                        <a:pt x="2085" y="481"/>
                      </a:lnTo>
                      <a:lnTo>
                        <a:pt x="2101" y="481"/>
                      </a:lnTo>
                      <a:lnTo>
                        <a:pt x="2115" y="475"/>
                      </a:lnTo>
                      <a:lnTo>
                        <a:pt x="2131" y="466"/>
                      </a:lnTo>
                      <a:lnTo>
                        <a:pt x="2143" y="459"/>
                      </a:lnTo>
                      <a:lnTo>
                        <a:pt x="2161" y="450"/>
                      </a:lnTo>
                      <a:lnTo>
                        <a:pt x="2175" y="439"/>
                      </a:lnTo>
                      <a:lnTo>
                        <a:pt x="2184" y="429"/>
                      </a:lnTo>
                      <a:lnTo>
                        <a:pt x="2194" y="421"/>
                      </a:lnTo>
                      <a:lnTo>
                        <a:pt x="2203" y="408"/>
                      </a:lnTo>
                      <a:lnTo>
                        <a:pt x="2206" y="394"/>
                      </a:lnTo>
                      <a:lnTo>
                        <a:pt x="2199" y="379"/>
                      </a:lnTo>
                      <a:lnTo>
                        <a:pt x="2193" y="370"/>
                      </a:lnTo>
                      <a:lnTo>
                        <a:pt x="2191" y="360"/>
                      </a:lnTo>
                      <a:lnTo>
                        <a:pt x="2209" y="357"/>
                      </a:lnTo>
                      <a:lnTo>
                        <a:pt x="2224" y="355"/>
                      </a:lnTo>
                      <a:lnTo>
                        <a:pt x="2242" y="354"/>
                      </a:lnTo>
                      <a:lnTo>
                        <a:pt x="2268" y="348"/>
                      </a:lnTo>
                      <a:lnTo>
                        <a:pt x="2287" y="339"/>
                      </a:lnTo>
                      <a:lnTo>
                        <a:pt x="2305" y="328"/>
                      </a:lnTo>
                      <a:lnTo>
                        <a:pt x="2319" y="312"/>
                      </a:lnTo>
                      <a:lnTo>
                        <a:pt x="2326" y="294"/>
                      </a:lnTo>
                      <a:lnTo>
                        <a:pt x="2332" y="276"/>
                      </a:lnTo>
                      <a:lnTo>
                        <a:pt x="2340" y="252"/>
                      </a:lnTo>
                      <a:lnTo>
                        <a:pt x="2347" y="238"/>
                      </a:lnTo>
                      <a:lnTo>
                        <a:pt x="2356" y="226"/>
                      </a:lnTo>
                      <a:lnTo>
                        <a:pt x="2371" y="216"/>
                      </a:lnTo>
                      <a:lnTo>
                        <a:pt x="2388" y="208"/>
                      </a:lnTo>
                      <a:lnTo>
                        <a:pt x="2406" y="205"/>
                      </a:lnTo>
                      <a:lnTo>
                        <a:pt x="2425" y="195"/>
                      </a:lnTo>
                      <a:lnTo>
                        <a:pt x="2446" y="187"/>
                      </a:lnTo>
                      <a:lnTo>
                        <a:pt x="2469" y="181"/>
                      </a:lnTo>
                      <a:lnTo>
                        <a:pt x="2485" y="175"/>
                      </a:lnTo>
                      <a:lnTo>
                        <a:pt x="2503" y="172"/>
                      </a:lnTo>
                      <a:lnTo>
                        <a:pt x="2523" y="166"/>
                      </a:lnTo>
                      <a:lnTo>
                        <a:pt x="2536" y="159"/>
                      </a:lnTo>
                      <a:lnTo>
                        <a:pt x="2544" y="147"/>
                      </a:lnTo>
                      <a:lnTo>
                        <a:pt x="2547" y="130"/>
                      </a:lnTo>
                      <a:lnTo>
                        <a:pt x="2547" y="111"/>
                      </a:lnTo>
                      <a:lnTo>
                        <a:pt x="2545" y="87"/>
                      </a:lnTo>
                      <a:lnTo>
                        <a:pt x="2544" y="63"/>
                      </a:lnTo>
                      <a:lnTo>
                        <a:pt x="2544" y="42"/>
                      </a:lnTo>
                      <a:lnTo>
                        <a:pt x="2548" y="33"/>
                      </a:lnTo>
                      <a:lnTo>
                        <a:pt x="2562" y="25"/>
                      </a:lnTo>
                      <a:lnTo>
                        <a:pt x="2580" y="21"/>
                      </a:lnTo>
                      <a:lnTo>
                        <a:pt x="2590" y="9"/>
                      </a:lnTo>
                      <a:lnTo>
                        <a:pt x="2599" y="0"/>
                      </a:lnTo>
                      <a:lnTo>
                        <a:pt x="2610" y="6"/>
                      </a:lnTo>
                      <a:lnTo>
                        <a:pt x="2622" y="15"/>
                      </a:lnTo>
                      <a:lnTo>
                        <a:pt x="2634" y="22"/>
                      </a:lnTo>
                      <a:lnTo>
                        <a:pt x="2641" y="34"/>
                      </a:lnTo>
                      <a:lnTo>
                        <a:pt x="2646" y="49"/>
                      </a:lnTo>
                      <a:lnTo>
                        <a:pt x="2649" y="69"/>
                      </a:lnTo>
                      <a:lnTo>
                        <a:pt x="2653" y="79"/>
                      </a:lnTo>
                      <a:lnTo>
                        <a:pt x="2664" y="88"/>
                      </a:lnTo>
                      <a:lnTo>
                        <a:pt x="2680" y="93"/>
                      </a:lnTo>
                      <a:lnTo>
                        <a:pt x="2682" y="106"/>
                      </a:lnTo>
                      <a:lnTo>
                        <a:pt x="2679" y="118"/>
                      </a:lnTo>
                      <a:lnTo>
                        <a:pt x="2677" y="132"/>
                      </a:lnTo>
                      <a:lnTo>
                        <a:pt x="2677" y="144"/>
                      </a:lnTo>
                      <a:lnTo>
                        <a:pt x="2665" y="154"/>
                      </a:lnTo>
                      <a:lnTo>
                        <a:pt x="2656" y="165"/>
                      </a:lnTo>
                      <a:lnTo>
                        <a:pt x="2643" y="171"/>
                      </a:lnTo>
                      <a:lnTo>
                        <a:pt x="2634" y="177"/>
                      </a:lnTo>
                      <a:lnTo>
                        <a:pt x="2622" y="184"/>
                      </a:lnTo>
                      <a:lnTo>
                        <a:pt x="2614" y="193"/>
                      </a:lnTo>
                      <a:lnTo>
                        <a:pt x="2607" y="202"/>
                      </a:lnTo>
                      <a:lnTo>
                        <a:pt x="2604" y="211"/>
                      </a:lnTo>
                      <a:lnTo>
                        <a:pt x="2593" y="234"/>
                      </a:lnTo>
                      <a:lnTo>
                        <a:pt x="2587" y="249"/>
                      </a:lnTo>
                      <a:lnTo>
                        <a:pt x="2586" y="265"/>
                      </a:lnTo>
                      <a:lnTo>
                        <a:pt x="2580" y="283"/>
                      </a:lnTo>
                      <a:lnTo>
                        <a:pt x="2577" y="298"/>
                      </a:lnTo>
                      <a:lnTo>
                        <a:pt x="2578" y="310"/>
                      </a:lnTo>
                      <a:lnTo>
                        <a:pt x="2583" y="316"/>
                      </a:lnTo>
                      <a:lnTo>
                        <a:pt x="2593" y="318"/>
                      </a:lnTo>
                      <a:lnTo>
                        <a:pt x="2601" y="325"/>
                      </a:lnTo>
                      <a:lnTo>
                        <a:pt x="2611" y="333"/>
                      </a:lnTo>
                      <a:lnTo>
                        <a:pt x="2599" y="339"/>
                      </a:lnTo>
                      <a:lnTo>
                        <a:pt x="2587" y="345"/>
                      </a:lnTo>
                      <a:lnTo>
                        <a:pt x="2580" y="348"/>
                      </a:lnTo>
                      <a:lnTo>
                        <a:pt x="2568" y="355"/>
                      </a:lnTo>
                      <a:lnTo>
                        <a:pt x="2554" y="360"/>
                      </a:lnTo>
                      <a:lnTo>
                        <a:pt x="2544" y="370"/>
                      </a:lnTo>
                      <a:lnTo>
                        <a:pt x="2530" y="376"/>
                      </a:lnTo>
                      <a:lnTo>
                        <a:pt x="2524" y="384"/>
                      </a:lnTo>
                      <a:lnTo>
                        <a:pt x="2515" y="394"/>
                      </a:lnTo>
                      <a:lnTo>
                        <a:pt x="2505" y="406"/>
                      </a:lnTo>
                      <a:lnTo>
                        <a:pt x="2500" y="420"/>
                      </a:lnTo>
                      <a:lnTo>
                        <a:pt x="2494" y="435"/>
                      </a:lnTo>
                      <a:lnTo>
                        <a:pt x="2490" y="451"/>
                      </a:lnTo>
                      <a:lnTo>
                        <a:pt x="2491" y="465"/>
                      </a:lnTo>
                      <a:lnTo>
                        <a:pt x="2491" y="478"/>
                      </a:lnTo>
                      <a:lnTo>
                        <a:pt x="2496" y="492"/>
                      </a:lnTo>
                      <a:lnTo>
                        <a:pt x="2488" y="502"/>
                      </a:lnTo>
                      <a:lnTo>
                        <a:pt x="2478" y="511"/>
                      </a:lnTo>
                      <a:lnTo>
                        <a:pt x="2461" y="519"/>
                      </a:lnTo>
                      <a:lnTo>
                        <a:pt x="2451" y="528"/>
                      </a:lnTo>
                      <a:lnTo>
                        <a:pt x="2460" y="537"/>
                      </a:lnTo>
                      <a:lnTo>
                        <a:pt x="2458" y="544"/>
                      </a:lnTo>
                      <a:lnTo>
                        <a:pt x="2461" y="555"/>
                      </a:lnTo>
                      <a:lnTo>
                        <a:pt x="2469" y="567"/>
                      </a:lnTo>
                      <a:lnTo>
                        <a:pt x="2476" y="571"/>
                      </a:lnTo>
                      <a:lnTo>
                        <a:pt x="2475" y="582"/>
                      </a:lnTo>
                      <a:lnTo>
                        <a:pt x="2472" y="595"/>
                      </a:lnTo>
                      <a:lnTo>
                        <a:pt x="2463" y="607"/>
                      </a:lnTo>
                      <a:lnTo>
                        <a:pt x="2454" y="622"/>
                      </a:lnTo>
                      <a:lnTo>
                        <a:pt x="2445" y="624"/>
                      </a:lnTo>
                      <a:lnTo>
                        <a:pt x="2434" y="621"/>
                      </a:lnTo>
                      <a:lnTo>
                        <a:pt x="2431" y="610"/>
                      </a:lnTo>
                      <a:lnTo>
                        <a:pt x="2430" y="600"/>
                      </a:lnTo>
                      <a:lnTo>
                        <a:pt x="2421" y="589"/>
                      </a:lnTo>
                      <a:lnTo>
                        <a:pt x="2418" y="577"/>
                      </a:lnTo>
                      <a:lnTo>
                        <a:pt x="2416" y="564"/>
                      </a:lnTo>
                      <a:lnTo>
                        <a:pt x="2409" y="553"/>
                      </a:lnTo>
                      <a:lnTo>
                        <a:pt x="2404" y="541"/>
                      </a:lnTo>
                      <a:lnTo>
                        <a:pt x="2398" y="534"/>
                      </a:lnTo>
                      <a:lnTo>
                        <a:pt x="2386" y="532"/>
                      </a:lnTo>
                      <a:lnTo>
                        <a:pt x="2380" y="543"/>
                      </a:lnTo>
                      <a:lnTo>
                        <a:pt x="2379" y="552"/>
                      </a:lnTo>
                      <a:lnTo>
                        <a:pt x="2382" y="568"/>
                      </a:lnTo>
                      <a:lnTo>
                        <a:pt x="2385" y="585"/>
                      </a:lnTo>
                      <a:lnTo>
                        <a:pt x="2385" y="601"/>
                      </a:lnTo>
                      <a:lnTo>
                        <a:pt x="2382" y="616"/>
                      </a:lnTo>
                      <a:lnTo>
                        <a:pt x="2373" y="607"/>
                      </a:lnTo>
                      <a:lnTo>
                        <a:pt x="2367" y="598"/>
                      </a:lnTo>
                      <a:lnTo>
                        <a:pt x="2356" y="589"/>
                      </a:lnTo>
                      <a:lnTo>
                        <a:pt x="2346" y="576"/>
                      </a:lnTo>
                      <a:lnTo>
                        <a:pt x="2338" y="568"/>
                      </a:lnTo>
                      <a:lnTo>
                        <a:pt x="2329" y="576"/>
                      </a:lnTo>
                      <a:lnTo>
                        <a:pt x="2325" y="586"/>
                      </a:lnTo>
                      <a:lnTo>
                        <a:pt x="2332" y="598"/>
                      </a:lnTo>
                      <a:lnTo>
                        <a:pt x="2344" y="609"/>
                      </a:lnTo>
                      <a:lnTo>
                        <a:pt x="2352" y="621"/>
                      </a:lnTo>
                      <a:lnTo>
                        <a:pt x="2365" y="631"/>
                      </a:lnTo>
                      <a:lnTo>
                        <a:pt x="2371" y="643"/>
                      </a:lnTo>
                      <a:lnTo>
                        <a:pt x="2377" y="655"/>
                      </a:lnTo>
                      <a:lnTo>
                        <a:pt x="2386" y="660"/>
                      </a:lnTo>
                      <a:lnTo>
                        <a:pt x="2391" y="672"/>
                      </a:lnTo>
                      <a:lnTo>
                        <a:pt x="2401" y="678"/>
                      </a:lnTo>
                      <a:lnTo>
                        <a:pt x="2416" y="682"/>
                      </a:lnTo>
                      <a:lnTo>
                        <a:pt x="2428" y="691"/>
                      </a:lnTo>
                      <a:lnTo>
                        <a:pt x="2437" y="702"/>
                      </a:lnTo>
                      <a:lnTo>
                        <a:pt x="2448" y="711"/>
                      </a:lnTo>
                      <a:lnTo>
                        <a:pt x="2458" y="718"/>
                      </a:lnTo>
                      <a:lnTo>
                        <a:pt x="2461" y="729"/>
                      </a:lnTo>
                      <a:lnTo>
                        <a:pt x="2460" y="742"/>
                      </a:lnTo>
                      <a:lnTo>
                        <a:pt x="2446" y="760"/>
                      </a:lnTo>
                      <a:lnTo>
                        <a:pt x="2431" y="771"/>
                      </a:lnTo>
                      <a:lnTo>
                        <a:pt x="2416" y="784"/>
                      </a:lnTo>
                      <a:lnTo>
                        <a:pt x="2406" y="795"/>
                      </a:lnTo>
                      <a:lnTo>
                        <a:pt x="2394" y="799"/>
                      </a:lnTo>
                      <a:lnTo>
                        <a:pt x="2383" y="813"/>
                      </a:lnTo>
                      <a:lnTo>
                        <a:pt x="2377" y="828"/>
                      </a:lnTo>
                      <a:lnTo>
                        <a:pt x="2362" y="840"/>
                      </a:lnTo>
                      <a:lnTo>
                        <a:pt x="2356" y="853"/>
                      </a:lnTo>
                      <a:lnTo>
                        <a:pt x="2343" y="868"/>
                      </a:lnTo>
                      <a:lnTo>
                        <a:pt x="2332" y="874"/>
                      </a:lnTo>
                      <a:lnTo>
                        <a:pt x="2320" y="889"/>
                      </a:lnTo>
                      <a:lnTo>
                        <a:pt x="2310" y="901"/>
                      </a:lnTo>
                      <a:lnTo>
                        <a:pt x="2298" y="913"/>
                      </a:lnTo>
                      <a:lnTo>
                        <a:pt x="2286" y="933"/>
                      </a:lnTo>
                      <a:lnTo>
                        <a:pt x="2272" y="949"/>
                      </a:lnTo>
                      <a:lnTo>
                        <a:pt x="2260" y="960"/>
                      </a:lnTo>
                      <a:lnTo>
                        <a:pt x="2248" y="972"/>
                      </a:lnTo>
                      <a:lnTo>
                        <a:pt x="2245" y="984"/>
                      </a:lnTo>
                      <a:lnTo>
                        <a:pt x="2250" y="1000"/>
                      </a:lnTo>
                      <a:lnTo>
                        <a:pt x="2247" y="1015"/>
                      </a:lnTo>
                      <a:lnTo>
                        <a:pt x="2244" y="1033"/>
                      </a:lnTo>
                      <a:lnTo>
                        <a:pt x="2242" y="1047"/>
                      </a:lnTo>
                      <a:lnTo>
                        <a:pt x="2239" y="1059"/>
                      </a:lnTo>
                      <a:lnTo>
                        <a:pt x="2230" y="1072"/>
                      </a:lnTo>
                      <a:lnTo>
                        <a:pt x="2241" y="1084"/>
                      </a:lnTo>
                      <a:lnTo>
                        <a:pt x="2241" y="1095"/>
                      </a:lnTo>
                      <a:lnTo>
                        <a:pt x="2248" y="1096"/>
                      </a:lnTo>
                      <a:lnTo>
                        <a:pt x="2254" y="1105"/>
                      </a:lnTo>
                      <a:lnTo>
                        <a:pt x="2268" y="1114"/>
                      </a:lnTo>
                      <a:lnTo>
                        <a:pt x="2274" y="1128"/>
                      </a:lnTo>
                      <a:lnTo>
                        <a:pt x="2281" y="1144"/>
                      </a:lnTo>
                      <a:lnTo>
                        <a:pt x="2292" y="1158"/>
                      </a:lnTo>
                      <a:lnTo>
                        <a:pt x="2302" y="1173"/>
                      </a:lnTo>
                      <a:lnTo>
                        <a:pt x="2311" y="1185"/>
                      </a:lnTo>
                      <a:lnTo>
                        <a:pt x="2319" y="1197"/>
                      </a:lnTo>
                      <a:lnTo>
                        <a:pt x="2331" y="1209"/>
                      </a:lnTo>
                      <a:lnTo>
                        <a:pt x="2340" y="1221"/>
                      </a:lnTo>
                      <a:lnTo>
                        <a:pt x="2347" y="1237"/>
                      </a:lnTo>
                      <a:lnTo>
                        <a:pt x="2358" y="1252"/>
                      </a:lnTo>
                      <a:lnTo>
                        <a:pt x="2367" y="1264"/>
                      </a:lnTo>
                      <a:lnTo>
                        <a:pt x="2374" y="1275"/>
                      </a:lnTo>
                      <a:lnTo>
                        <a:pt x="2371" y="1287"/>
                      </a:lnTo>
                      <a:lnTo>
                        <a:pt x="2364" y="1297"/>
                      </a:lnTo>
                      <a:lnTo>
                        <a:pt x="2352" y="1296"/>
                      </a:lnTo>
                      <a:lnTo>
                        <a:pt x="2343" y="1306"/>
                      </a:lnTo>
                      <a:lnTo>
                        <a:pt x="2349" y="1320"/>
                      </a:lnTo>
                      <a:lnTo>
                        <a:pt x="2347" y="1332"/>
                      </a:lnTo>
                      <a:lnTo>
                        <a:pt x="2341" y="1348"/>
                      </a:lnTo>
                      <a:cubicBezTo>
                        <a:pt x="2337" y="1351"/>
                        <a:pt x="2328" y="1352"/>
                        <a:pt x="2323" y="1353"/>
                      </a:cubicBezTo>
                      <a:lnTo>
                        <a:pt x="2311" y="1351"/>
                      </a:lnTo>
                      <a:lnTo>
                        <a:pt x="2304" y="1333"/>
                      </a:lnTo>
                      <a:lnTo>
                        <a:pt x="2293" y="1324"/>
                      </a:lnTo>
                      <a:lnTo>
                        <a:pt x="2283" y="1312"/>
                      </a:lnTo>
                      <a:lnTo>
                        <a:pt x="2268" y="1299"/>
                      </a:lnTo>
                      <a:lnTo>
                        <a:pt x="2253" y="1285"/>
                      </a:lnTo>
                      <a:lnTo>
                        <a:pt x="2241" y="1275"/>
                      </a:lnTo>
                      <a:lnTo>
                        <a:pt x="2230" y="1264"/>
                      </a:lnTo>
                      <a:lnTo>
                        <a:pt x="2223" y="1254"/>
                      </a:lnTo>
                      <a:lnTo>
                        <a:pt x="2223" y="1242"/>
                      </a:lnTo>
                      <a:lnTo>
                        <a:pt x="2221" y="1227"/>
                      </a:lnTo>
                      <a:lnTo>
                        <a:pt x="2217" y="1210"/>
                      </a:lnTo>
                      <a:lnTo>
                        <a:pt x="2208" y="1198"/>
                      </a:lnTo>
                      <a:lnTo>
                        <a:pt x="2200" y="1182"/>
                      </a:lnTo>
                      <a:lnTo>
                        <a:pt x="2188" y="1171"/>
                      </a:lnTo>
                      <a:lnTo>
                        <a:pt x="2178" y="1161"/>
                      </a:lnTo>
                      <a:lnTo>
                        <a:pt x="2173" y="1152"/>
                      </a:lnTo>
                      <a:lnTo>
                        <a:pt x="2164" y="1146"/>
                      </a:lnTo>
                      <a:lnTo>
                        <a:pt x="2155" y="1138"/>
                      </a:lnTo>
                      <a:lnTo>
                        <a:pt x="2143" y="1131"/>
                      </a:lnTo>
                      <a:lnTo>
                        <a:pt x="2128" y="1123"/>
                      </a:lnTo>
                      <a:lnTo>
                        <a:pt x="2115" y="1122"/>
                      </a:lnTo>
                      <a:lnTo>
                        <a:pt x="2103" y="1119"/>
                      </a:lnTo>
                      <a:lnTo>
                        <a:pt x="2089" y="1123"/>
                      </a:lnTo>
                      <a:lnTo>
                        <a:pt x="2073" y="1132"/>
                      </a:lnTo>
                      <a:lnTo>
                        <a:pt x="2059" y="1138"/>
                      </a:lnTo>
                      <a:lnTo>
                        <a:pt x="2044" y="1143"/>
                      </a:lnTo>
                      <a:lnTo>
                        <a:pt x="2026" y="1140"/>
                      </a:lnTo>
                      <a:lnTo>
                        <a:pt x="2011" y="1137"/>
                      </a:lnTo>
                      <a:lnTo>
                        <a:pt x="1996" y="1129"/>
                      </a:lnTo>
                      <a:lnTo>
                        <a:pt x="1981" y="1123"/>
                      </a:lnTo>
                      <a:lnTo>
                        <a:pt x="1959" y="1122"/>
                      </a:lnTo>
                      <a:lnTo>
                        <a:pt x="1942" y="1120"/>
                      </a:lnTo>
                      <a:lnTo>
                        <a:pt x="1924" y="1119"/>
                      </a:lnTo>
                      <a:lnTo>
                        <a:pt x="1905" y="1120"/>
                      </a:lnTo>
                      <a:lnTo>
                        <a:pt x="1890" y="1117"/>
                      </a:lnTo>
                      <a:lnTo>
                        <a:pt x="1876" y="1119"/>
                      </a:lnTo>
                      <a:lnTo>
                        <a:pt x="1858" y="1119"/>
                      </a:lnTo>
                      <a:lnTo>
                        <a:pt x="1843" y="1123"/>
                      </a:lnTo>
                      <a:lnTo>
                        <a:pt x="1836" y="1129"/>
                      </a:lnTo>
                      <a:lnTo>
                        <a:pt x="1831" y="1141"/>
                      </a:lnTo>
                      <a:lnTo>
                        <a:pt x="1816" y="1150"/>
                      </a:lnTo>
                      <a:lnTo>
                        <a:pt x="1806" y="1158"/>
                      </a:lnTo>
                      <a:lnTo>
                        <a:pt x="1801" y="1168"/>
                      </a:lnTo>
                      <a:lnTo>
                        <a:pt x="1798" y="1179"/>
                      </a:lnTo>
                      <a:lnTo>
                        <a:pt x="1806" y="1185"/>
                      </a:lnTo>
                      <a:lnTo>
                        <a:pt x="1812" y="1191"/>
                      </a:lnTo>
                      <a:lnTo>
                        <a:pt x="1812" y="1203"/>
                      </a:lnTo>
                      <a:lnTo>
                        <a:pt x="1803" y="1215"/>
                      </a:lnTo>
                      <a:lnTo>
                        <a:pt x="1788" y="1213"/>
                      </a:lnTo>
                      <a:lnTo>
                        <a:pt x="1774" y="1210"/>
                      </a:lnTo>
                      <a:lnTo>
                        <a:pt x="1764" y="1206"/>
                      </a:lnTo>
                      <a:lnTo>
                        <a:pt x="1750" y="1198"/>
                      </a:lnTo>
                      <a:lnTo>
                        <a:pt x="1735" y="1192"/>
                      </a:lnTo>
                      <a:lnTo>
                        <a:pt x="1722" y="1191"/>
                      </a:lnTo>
                      <a:lnTo>
                        <a:pt x="1710" y="1188"/>
                      </a:lnTo>
                      <a:lnTo>
                        <a:pt x="1699" y="1194"/>
                      </a:lnTo>
                      <a:lnTo>
                        <a:pt x="1680" y="1194"/>
                      </a:lnTo>
                      <a:lnTo>
                        <a:pt x="1657" y="1195"/>
                      </a:lnTo>
                      <a:lnTo>
                        <a:pt x="1639" y="1197"/>
                      </a:lnTo>
                      <a:lnTo>
                        <a:pt x="1626" y="1197"/>
                      </a:lnTo>
                      <a:lnTo>
                        <a:pt x="1603" y="1200"/>
                      </a:lnTo>
                      <a:lnTo>
                        <a:pt x="1584" y="1203"/>
                      </a:lnTo>
                      <a:lnTo>
                        <a:pt x="1561" y="1215"/>
                      </a:lnTo>
                      <a:lnTo>
                        <a:pt x="1545" y="1227"/>
                      </a:lnTo>
                      <a:lnTo>
                        <a:pt x="1530" y="1236"/>
                      </a:lnTo>
                      <a:lnTo>
                        <a:pt x="1513" y="1248"/>
                      </a:lnTo>
                      <a:lnTo>
                        <a:pt x="1501" y="1257"/>
                      </a:lnTo>
                      <a:lnTo>
                        <a:pt x="1492" y="1266"/>
                      </a:lnTo>
                      <a:lnTo>
                        <a:pt x="1480" y="1267"/>
                      </a:lnTo>
                      <a:lnTo>
                        <a:pt x="1479" y="1281"/>
                      </a:lnTo>
                      <a:lnTo>
                        <a:pt x="1473" y="1290"/>
                      </a:lnTo>
                      <a:lnTo>
                        <a:pt x="1458" y="1302"/>
                      </a:lnTo>
                      <a:lnTo>
                        <a:pt x="1446" y="1312"/>
                      </a:lnTo>
                      <a:lnTo>
                        <a:pt x="1440" y="1324"/>
                      </a:lnTo>
                      <a:lnTo>
                        <a:pt x="1443" y="1339"/>
                      </a:lnTo>
                      <a:lnTo>
                        <a:pt x="1449" y="1350"/>
                      </a:lnTo>
                      <a:lnTo>
                        <a:pt x="1450" y="1362"/>
                      </a:lnTo>
                      <a:lnTo>
                        <a:pt x="1452" y="1377"/>
                      </a:lnTo>
                      <a:lnTo>
                        <a:pt x="1453" y="1389"/>
                      </a:lnTo>
                      <a:lnTo>
                        <a:pt x="1458" y="1402"/>
                      </a:lnTo>
                      <a:lnTo>
                        <a:pt x="1458" y="1413"/>
                      </a:lnTo>
                      <a:lnTo>
                        <a:pt x="1464" y="1420"/>
                      </a:lnTo>
                      <a:lnTo>
                        <a:pt x="1462" y="1434"/>
                      </a:lnTo>
                      <a:lnTo>
                        <a:pt x="1453" y="1437"/>
                      </a:lnTo>
                      <a:lnTo>
                        <a:pt x="1444" y="1438"/>
                      </a:lnTo>
                      <a:lnTo>
                        <a:pt x="1438" y="1431"/>
                      </a:lnTo>
                      <a:lnTo>
                        <a:pt x="1426" y="1422"/>
                      </a:lnTo>
                      <a:lnTo>
                        <a:pt x="1410" y="1410"/>
                      </a:lnTo>
                      <a:lnTo>
                        <a:pt x="1399" y="1401"/>
                      </a:lnTo>
                      <a:lnTo>
                        <a:pt x="1386" y="1390"/>
                      </a:lnTo>
                      <a:lnTo>
                        <a:pt x="1374" y="1381"/>
                      </a:lnTo>
                      <a:lnTo>
                        <a:pt x="1356" y="1368"/>
                      </a:lnTo>
                      <a:lnTo>
                        <a:pt x="1342" y="1356"/>
                      </a:lnTo>
                      <a:lnTo>
                        <a:pt x="1332" y="1348"/>
                      </a:lnTo>
                      <a:lnTo>
                        <a:pt x="1324" y="1339"/>
                      </a:lnTo>
                      <a:lnTo>
                        <a:pt x="1317" y="1335"/>
                      </a:lnTo>
                      <a:lnTo>
                        <a:pt x="1308" y="1327"/>
                      </a:lnTo>
                      <a:lnTo>
                        <a:pt x="1294" y="1318"/>
                      </a:lnTo>
                      <a:lnTo>
                        <a:pt x="1284" y="1306"/>
                      </a:lnTo>
                      <a:lnTo>
                        <a:pt x="1275" y="1294"/>
                      </a:lnTo>
                      <a:lnTo>
                        <a:pt x="1264" y="1281"/>
                      </a:lnTo>
                      <a:lnTo>
                        <a:pt x="1251" y="1269"/>
                      </a:lnTo>
                      <a:lnTo>
                        <a:pt x="1234" y="1257"/>
                      </a:lnTo>
                      <a:lnTo>
                        <a:pt x="1221" y="1249"/>
                      </a:lnTo>
                      <a:lnTo>
                        <a:pt x="1204" y="1245"/>
                      </a:lnTo>
                      <a:lnTo>
                        <a:pt x="1198" y="1237"/>
                      </a:lnTo>
                      <a:lnTo>
                        <a:pt x="1186" y="1239"/>
                      </a:lnTo>
                      <a:lnTo>
                        <a:pt x="1174" y="1243"/>
                      </a:lnTo>
                      <a:lnTo>
                        <a:pt x="1161" y="1248"/>
                      </a:lnTo>
                      <a:lnTo>
                        <a:pt x="1149" y="1254"/>
                      </a:lnTo>
                      <a:lnTo>
                        <a:pt x="1134" y="1261"/>
                      </a:lnTo>
                      <a:lnTo>
                        <a:pt x="1116" y="1264"/>
                      </a:lnTo>
                      <a:lnTo>
                        <a:pt x="1099" y="1264"/>
                      </a:lnTo>
                      <a:lnTo>
                        <a:pt x="1086" y="1261"/>
                      </a:lnTo>
                      <a:lnTo>
                        <a:pt x="1074" y="1255"/>
                      </a:lnTo>
                      <a:lnTo>
                        <a:pt x="1059" y="1242"/>
                      </a:lnTo>
                      <a:lnTo>
                        <a:pt x="1042" y="1230"/>
                      </a:lnTo>
                      <a:lnTo>
                        <a:pt x="1030" y="1216"/>
                      </a:lnTo>
                      <a:lnTo>
                        <a:pt x="1018" y="1203"/>
                      </a:lnTo>
                      <a:lnTo>
                        <a:pt x="1002" y="1189"/>
                      </a:lnTo>
                      <a:lnTo>
                        <a:pt x="991" y="1180"/>
                      </a:lnTo>
                      <a:lnTo>
                        <a:pt x="978" y="1173"/>
                      </a:lnTo>
                      <a:lnTo>
                        <a:pt x="967" y="1164"/>
                      </a:lnTo>
                      <a:lnTo>
                        <a:pt x="960" y="1150"/>
                      </a:lnTo>
                      <a:lnTo>
                        <a:pt x="954" y="1140"/>
                      </a:lnTo>
                      <a:lnTo>
                        <a:pt x="949" y="1129"/>
                      </a:lnTo>
                      <a:lnTo>
                        <a:pt x="937" y="1120"/>
                      </a:lnTo>
                      <a:lnTo>
                        <a:pt x="927" y="1117"/>
                      </a:lnTo>
                      <a:lnTo>
                        <a:pt x="913" y="1117"/>
                      </a:lnTo>
                      <a:lnTo>
                        <a:pt x="895" y="1117"/>
                      </a:lnTo>
                      <a:lnTo>
                        <a:pt x="879" y="1119"/>
                      </a:lnTo>
                      <a:lnTo>
                        <a:pt x="861" y="1114"/>
                      </a:lnTo>
                      <a:lnTo>
                        <a:pt x="847" y="1117"/>
                      </a:lnTo>
                      <a:lnTo>
                        <a:pt x="838" y="1129"/>
                      </a:lnTo>
                      <a:lnTo>
                        <a:pt x="831" y="1143"/>
                      </a:lnTo>
                      <a:lnTo>
                        <a:pt x="817" y="1138"/>
                      </a:lnTo>
                      <a:lnTo>
                        <a:pt x="802" y="1134"/>
                      </a:lnTo>
                      <a:lnTo>
                        <a:pt x="784" y="1132"/>
                      </a:lnTo>
                      <a:lnTo>
                        <a:pt x="766" y="1131"/>
                      </a:lnTo>
                      <a:lnTo>
                        <a:pt x="748" y="1128"/>
                      </a:lnTo>
                      <a:lnTo>
                        <a:pt x="735" y="1125"/>
                      </a:lnTo>
                      <a:lnTo>
                        <a:pt x="721" y="1123"/>
                      </a:lnTo>
                      <a:lnTo>
                        <a:pt x="711" y="1114"/>
                      </a:lnTo>
                      <a:lnTo>
                        <a:pt x="694" y="1110"/>
                      </a:lnTo>
                      <a:lnTo>
                        <a:pt x="678" y="1107"/>
                      </a:lnTo>
                      <a:lnTo>
                        <a:pt x="663" y="1104"/>
                      </a:lnTo>
                      <a:lnTo>
                        <a:pt x="649" y="1095"/>
                      </a:lnTo>
                      <a:lnTo>
                        <a:pt x="634" y="1090"/>
                      </a:lnTo>
                      <a:lnTo>
                        <a:pt x="621" y="1084"/>
                      </a:lnTo>
                      <a:lnTo>
                        <a:pt x="610" y="1083"/>
                      </a:lnTo>
                      <a:lnTo>
                        <a:pt x="600" y="1069"/>
                      </a:lnTo>
                      <a:lnTo>
                        <a:pt x="588" y="1062"/>
                      </a:lnTo>
                      <a:lnTo>
                        <a:pt x="579" y="1056"/>
                      </a:lnTo>
                      <a:lnTo>
                        <a:pt x="567" y="1047"/>
                      </a:lnTo>
                      <a:lnTo>
                        <a:pt x="553" y="1042"/>
                      </a:lnTo>
                      <a:lnTo>
                        <a:pt x="543" y="1035"/>
                      </a:lnTo>
                      <a:lnTo>
                        <a:pt x="534" y="1032"/>
                      </a:lnTo>
                      <a:lnTo>
                        <a:pt x="529" y="1024"/>
                      </a:lnTo>
                      <a:lnTo>
                        <a:pt x="513" y="1020"/>
                      </a:lnTo>
                      <a:lnTo>
                        <a:pt x="501" y="1020"/>
                      </a:lnTo>
                      <a:lnTo>
                        <a:pt x="487" y="1018"/>
                      </a:lnTo>
                      <a:lnTo>
                        <a:pt x="475" y="1017"/>
                      </a:lnTo>
                      <a:lnTo>
                        <a:pt x="459" y="1020"/>
                      </a:lnTo>
                      <a:lnTo>
                        <a:pt x="432" y="1017"/>
                      </a:lnTo>
                      <a:lnTo>
                        <a:pt x="411" y="1020"/>
                      </a:lnTo>
                      <a:lnTo>
                        <a:pt x="390" y="1021"/>
                      </a:lnTo>
                      <a:lnTo>
                        <a:pt x="376" y="1015"/>
                      </a:lnTo>
                      <a:lnTo>
                        <a:pt x="373" y="1000"/>
                      </a:lnTo>
                      <a:lnTo>
                        <a:pt x="370" y="987"/>
                      </a:lnTo>
                      <a:lnTo>
                        <a:pt x="369" y="975"/>
                      </a:lnTo>
                      <a:lnTo>
                        <a:pt x="360" y="963"/>
                      </a:lnTo>
                      <a:lnTo>
                        <a:pt x="349" y="946"/>
                      </a:lnTo>
                      <a:lnTo>
                        <a:pt x="343" y="934"/>
                      </a:lnTo>
                      <a:lnTo>
                        <a:pt x="336" y="918"/>
                      </a:lnTo>
                      <a:lnTo>
                        <a:pt x="328" y="909"/>
                      </a:lnTo>
                      <a:lnTo>
                        <a:pt x="322" y="901"/>
                      </a:lnTo>
                      <a:lnTo>
                        <a:pt x="307" y="897"/>
                      </a:lnTo>
                      <a:lnTo>
                        <a:pt x="303" y="888"/>
                      </a:lnTo>
                      <a:lnTo>
                        <a:pt x="301" y="877"/>
                      </a:lnTo>
                      <a:lnTo>
                        <a:pt x="292" y="870"/>
                      </a:lnTo>
                      <a:lnTo>
                        <a:pt x="280" y="865"/>
                      </a:lnTo>
                      <a:lnTo>
                        <a:pt x="270" y="864"/>
                      </a:lnTo>
                      <a:lnTo>
                        <a:pt x="259" y="855"/>
                      </a:lnTo>
                      <a:lnTo>
                        <a:pt x="252" y="849"/>
                      </a:lnTo>
                      <a:lnTo>
                        <a:pt x="241" y="841"/>
                      </a:lnTo>
                      <a:lnTo>
                        <a:pt x="235" y="832"/>
                      </a:lnTo>
                      <a:lnTo>
                        <a:pt x="226" y="829"/>
                      </a:lnTo>
                      <a:lnTo>
                        <a:pt x="219" y="825"/>
                      </a:lnTo>
                      <a:lnTo>
                        <a:pt x="208" y="817"/>
                      </a:lnTo>
                      <a:lnTo>
                        <a:pt x="198" y="810"/>
                      </a:lnTo>
                      <a:lnTo>
                        <a:pt x="192" y="795"/>
                      </a:lnTo>
                      <a:lnTo>
                        <a:pt x="183" y="790"/>
                      </a:lnTo>
                      <a:lnTo>
                        <a:pt x="174" y="774"/>
                      </a:lnTo>
                      <a:lnTo>
                        <a:pt x="163" y="766"/>
                      </a:lnTo>
                      <a:lnTo>
                        <a:pt x="159" y="757"/>
                      </a:lnTo>
                      <a:lnTo>
                        <a:pt x="157" y="750"/>
                      </a:lnTo>
                      <a:lnTo>
                        <a:pt x="142" y="742"/>
                      </a:lnTo>
                      <a:lnTo>
                        <a:pt x="132" y="730"/>
                      </a:lnTo>
                      <a:lnTo>
                        <a:pt x="123" y="715"/>
                      </a:lnTo>
                      <a:lnTo>
                        <a:pt x="109" y="703"/>
                      </a:lnTo>
                      <a:lnTo>
                        <a:pt x="99" y="691"/>
                      </a:lnTo>
                      <a:lnTo>
                        <a:pt x="93" y="676"/>
                      </a:lnTo>
                      <a:lnTo>
                        <a:pt x="88" y="655"/>
                      </a:lnTo>
                      <a:lnTo>
                        <a:pt x="79" y="636"/>
                      </a:lnTo>
                      <a:lnTo>
                        <a:pt x="69" y="634"/>
                      </a:lnTo>
                      <a:lnTo>
                        <a:pt x="60" y="622"/>
                      </a:lnTo>
                      <a:lnTo>
                        <a:pt x="51" y="612"/>
                      </a:lnTo>
                      <a:lnTo>
                        <a:pt x="37" y="601"/>
                      </a:lnTo>
                      <a:lnTo>
                        <a:pt x="31" y="589"/>
                      </a:lnTo>
                      <a:lnTo>
                        <a:pt x="21" y="582"/>
                      </a:lnTo>
                      <a:lnTo>
                        <a:pt x="22" y="564"/>
                      </a:lnTo>
                      <a:lnTo>
                        <a:pt x="21" y="552"/>
                      </a:lnTo>
                      <a:lnTo>
                        <a:pt x="16" y="534"/>
                      </a:lnTo>
                      <a:lnTo>
                        <a:pt x="10" y="520"/>
                      </a:lnTo>
                      <a:lnTo>
                        <a:pt x="6" y="499"/>
                      </a:lnTo>
                      <a:lnTo>
                        <a:pt x="0" y="481"/>
                      </a:lnTo>
                      <a:lnTo>
                        <a:pt x="7" y="471"/>
                      </a:lnTo>
                      <a:lnTo>
                        <a:pt x="18" y="460"/>
                      </a:lnTo>
                      <a:lnTo>
                        <a:pt x="27" y="445"/>
                      </a:lnTo>
                      <a:close/>
                    </a:path>
                  </a:pathLst>
                </a:custGeom>
                <a:solidFill>
                  <a:srgbClr val="CCFFCC">
                    <a:alpha val="50195"/>
                  </a:srgbClr>
                </a:solidFill>
                <a:ln w="0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75801" name="Text Box 24"/>
                <p:cNvSpPr txBox="1">
                  <a:spLocks noChangeArrowheads="1"/>
                </p:cNvSpPr>
                <p:nvPr/>
              </p:nvSpPr>
              <p:spPr bwMode="auto">
                <a:xfrm>
                  <a:off x="2615" y="708"/>
                  <a:ext cx="860" cy="32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10800" rIns="0" bIns="10800">
                  <a:spAutoFit/>
                </a:bodyPr>
                <a:lstStyle/>
                <a:p>
                  <a:pPr algn="ctr" eaLnBrk="0" hangingPunct="0">
                    <a:spcBef>
                      <a:spcPct val="50000"/>
                    </a:spcBef>
                  </a:pPr>
                  <a:r>
                    <a:rPr lang="en-US" sz="1600" b="1">
                      <a:solidFill>
                        <a:srgbClr val="000000"/>
                      </a:solidFill>
                    </a:rPr>
                    <a:t>USA</a:t>
                  </a:r>
                </a:p>
                <a:p>
                  <a:pPr algn="ctr" eaLnBrk="0" hangingPunct="0"/>
                  <a:r>
                    <a:rPr lang="en-US" sz="1600" b="1">
                      <a:solidFill>
                        <a:srgbClr val="000000"/>
                      </a:solidFill>
                    </a:rPr>
                    <a:t>“48 States”</a:t>
                  </a:r>
                  <a:endParaRPr lang="en-GB" sz="1600" b="1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75792" name="Group 25"/>
              <p:cNvGrpSpPr>
                <a:grpSpLocks/>
              </p:cNvGrpSpPr>
              <p:nvPr/>
            </p:nvGrpSpPr>
            <p:grpSpPr bwMode="auto">
              <a:xfrm>
                <a:off x="4717" y="2484"/>
                <a:ext cx="992" cy="750"/>
                <a:chOff x="4717" y="2484"/>
                <a:chExt cx="992" cy="750"/>
              </a:xfrm>
            </p:grpSpPr>
            <p:grpSp>
              <p:nvGrpSpPr>
                <p:cNvPr id="75793" name="Group 26"/>
                <p:cNvGrpSpPr>
                  <a:grpSpLocks/>
                </p:cNvGrpSpPr>
                <p:nvPr/>
              </p:nvGrpSpPr>
              <p:grpSpPr bwMode="auto">
                <a:xfrm rot="3887102">
                  <a:off x="4543" y="2658"/>
                  <a:ext cx="750" cy="402"/>
                  <a:chOff x="2907" y="2202"/>
                  <a:chExt cx="750" cy="402"/>
                </a:xfrm>
              </p:grpSpPr>
              <p:sp>
                <p:nvSpPr>
                  <p:cNvPr id="75798" name="Freeform 27"/>
                  <p:cNvSpPr>
                    <a:spLocks/>
                  </p:cNvSpPr>
                  <p:nvPr/>
                </p:nvSpPr>
                <p:spPr bwMode="auto">
                  <a:xfrm>
                    <a:off x="2907" y="2202"/>
                    <a:ext cx="420" cy="255"/>
                  </a:xfrm>
                  <a:custGeom>
                    <a:avLst/>
                    <a:gdLst>
                      <a:gd name="T0" fmla="*/ 18 w 420"/>
                      <a:gd name="T1" fmla="*/ 3 h 255"/>
                      <a:gd name="T2" fmla="*/ 3 w 420"/>
                      <a:gd name="T3" fmla="*/ 15 h 255"/>
                      <a:gd name="T4" fmla="*/ 9 w 420"/>
                      <a:gd name="T5" fmla="*/ 36 h 255"/>
                      <a:gd name="T6" fmla="*/ 12 w 420"/>
                      <a:gd name="T7" fmla="*/ 57 h 255"/>
                      <a:gd name="T8" fmla="*/ 0 w 420"/>
                      <a:gd name="T9" fmla="*/ 87 h 255"/>
                      <a:gd name="T10" fmla="*/ 0 w 420"/>
                      <a:gd name="T11" fmla="*/ 105 h 255"/>
                      <a:gd name="T12" fmla="*/ 3 w 420"/>
                      <a:gd name="T13" fmla="*/ 123 h 255"/>
                      <a:gd name="T14" fmla="*/ 18 w 420"/>
                      <a:gd name="T15" fmla="*/ 139 h 255"/>
                      <a:gd name="T16" fmla="*/ 48 w 420"/>
                      <a:gd name="T17" fmla="*/ 141 h 255"/>
                      <a:gd name="T18" fmla="*/ 87 w 420"/>
                      <a:gd name="T19" fmla="*/ 156 h 255"/>
                      <a:gd name="T20" fmla="*/ 99 w 420"/>
                      <a:gd name="T21" fmla="*/ 165 h 255"/>
                      <a:gd name="T22" fmla="*/ 141 w 420"/>
                      <a:gd name="T23" fmla="*/ 168 h 255"/>
                      <a:gd name="T24" fmla="*/ 183 w 420"/>
                      <a:gd name="T25" fmla="*/ 180 h 255"/>
                      <a:gd name="T26" fmla="*/ 207 w 420"/>
                      <a:gd name="T27" fmla="*/ 189 h 255"/>
                      <a:gd name="T28" fmla="*/ 228 w 420"/>
                      <a:gd name="T29" fmla="*/ 213 h 255"/>
                      <a:gd name="T30" fmla="*/ 234 w 420"/>
                      <a:gd name="T31" fmla="*/ 231 h 255"/>
                      <a:gd name="T32" fmla="*/ 249 w 420"/>
                      <a:gd name="T33" fmla="*/ 222 h 255"/>
                      <a:gd name="T34" fmla="*/ 273 w 420"/>
                      <a:gd name="T35" fmla="*/ 210 h 255"/>
                      <a:gd name="T36" fmla="*/ 297 w 420"/>
                      <a:gd name="T37" fmla="*/ 213 h 255"/>
                      <a:gd name="T38" fmla="*/ 318 w 420"/>
                      <a:gd name="T39" fmla="*/ 222 h 255"/>
                      <a:gd name="T40" fmla="*/ 339 w 420"/>
                      <a:gd name="T41" fmla="*/ 237 h 255"/>
                      <a:gd name="T42" fmla="*/ 354 w 420"/>
                      <a:gd name="T43" fmla="*/ 252 h 255"/>
                      <a:gd name="T44" fmla="*/ 378 w 420"/>
                      <a:gd name="T45" fmla="*/ 255 h 255"/>
                      <a:gd name="T46" fmla="*/ 387 w 420"/>
                      <a:gd name="T47" fmla="*/ 255 h 255"/>
                      <a:gd name="T48" fmla="*/ 399 w 420"/>
                      <a:gd name="T49" fmla="*/ 252 h 255"/>
                      <a:gd name="T50" fmla="*/ 408 w 420"/>
                      <a:gd name="T51" fmla="*/ 231 h 255"/>
                      <a:gd name="T52" fmla="*/ 390 w 420"/>
                      <a:gd name="T53" fmla="*/ 207 h 255"/>
                      <a:gd name="T54" fmla="*/ 396 w 420"/>
                      <a:gd name="T55" fmla="*/ 201 h 255"/>
                      <a:gd name="T56" fmla="*/ 408 w 420"/>
                      <a:gd name="T57" fmla="*/ 201 h 255"/>
                      <a:gd name="T58" fmla="*/ 420 w 420"/>
                      <a:gd name="T59" fmla="*/ 201 h 255"/>
                      <a:gd name="T60" fmla="*/ 420 w 420"/>
                      <a:gd name="T61" fmla="*/ 186 h 255"/>
                      <a:gd name="T62" fmla="*/ 417 w 420"/>
                      <a:gd name="T63" fmla="*/ 168 h 255"/>
                      <a:gd name="T64" fmla="*/ 396 w 420"/>
                      <a:gd name="T65" fmla="*/ 156 h 255"/>
                      <a:gd name="T66" fmla="*/ 366 w 420"/>
                      <a:gd name="T67" fmla="*/ 147 h 255"/>
                      <a:gd name="T68" fmla="*/ 330 w 420"/>
                      <a:gd name="T69" fmla="*/ 147 h 255"/>
                      <a:gd name="T70" fmla="*/ 282 w 420"/>
                      <a:gd name="T71" fmla="*/ 138 h 255"/>
                      <a:gd name="T72" fmla="*/ 261 w 420"/>
                      <a:gd name="T73" fmla="*/ 120 h 255"/>
                      <a:gd name="T74" fmla="*/ 237 w 420"/>
                      <a:gd name="T75" fmla="*/ 102 h 255"/>
                      <a:gd name="T76" fmla="*/ 207 w 420"/>
                      <a:gd name="T77" fmla="*/ 75 h 255"/>
                      <a:gd name="T78" fmla="*/ 162 w 420"/>
                      <a:gd name="T79" fmla="*/ 51 h 255"/>
                      <a:gd name="T80" fmla="*/ 132 w 420"/>
                      <a:gd name="T81" fmla="*/ 27 h 255"/>
                      <a:gd name="T82" fmla="*/ 84 w 420"/>
                      <a:gd name="T83" fmla="*/ 9 h 255"/>
                      <a:gd name="T84" fmla="*/ 51 w 420"/>
                      <a:gd name="T85" fmla="*/ 0 h 255"/>
                      <a:gd name="T86" fmla="*/ 18 w 420"/>
                      <a:gd name="T87" fmla="*/ 3 h 255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w 420"/>
                      <a:gd name="T133" fmla="*/ 0 h 255"/>
                      <a:gd name="T134" fmla="*/ 420 w 420"/>
                      <a:gd name="T135" fmla="*/ 255 h 255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T132" t="T133" r="T134" b="T135"/>
                    <a:pathLst>
                      <a:path w="420" h="255">
                        <a:moveTo>
                          <a:pt x="18" y="3"/>
                        </a:moveTo>
                        <a:lnTo>
                          <a:pt x="3" y="15"/>
                        </a:lnTo>
                        <a:lnTo>
                          <a:pt x="9" y="36"/>
                        </a:lnTo>
                        <a:lnTo>
                          <a:pt x="12" y="57"/>
                        </a:lnTo>
                        <a:lnTo>
                          <a:pt x="0" y="87"/>
                        </a:lnTo>
                        <a:lnTo>
                          <a:pt x="0" y="105"/>
                        </a:lnTo>
                        <a:lnTo>
                          <a:pt x="3" y="123"/>
                        </a:lnTo>
                        <a:lnTo>
                          <a:pt x="18" y="139"/>
                        </a:lnTo>
                        <a:lnTo>
                          <a:pt x="48" y="141"/>
                        </a:lnTo>
                        <a:lnTo>
                          <a:pt x="87" y="156"/>
                        </a:lnTo>
                        <a:lnTo>
                          <a:pt x="99" y="165"/>
                        </a:lnTo>
                        <a:lnTo>
                          <a:pt x="141" y="168"/>
                        </a:lnTo>
                        <a:lnTo>
                          <a:pt x="183" y="180"/>
                        </a:lnTo>
                        <a:lnTo>
                          <a:pt x="207" y="189"/>
                        </a:lnTo>
                        <a:lnTo>
                          <a:pt x="228" y="213"/>
                        </a:lnTo>
                        <a:lnTo>
                          <a:pt x="234" y="231"/>
                        </a:lnTo>
                        <a:lnTo>
                          <a:pt x="249" y="222"/>
                        </a:lnTo>
                        <a:lnTo>
                          <a:pt x="273" y="210"/>
                        </a:lnTo>
                        <a:lnTo>
                          <a:pt x="297" y="213"/>
                        </a:lnTo>
                        <a:lnTo>
                          <a:pt x="318" y="222"/>
                        </a:lnTo>
                        <a:lnTo>
                          <a:pt x="339" y="237"/>
                        </a:lnTo>
                        <a:lnTo>
                          <a:pt x="354" y="252"/>
                        </a:lnTo>
                        <a:lnTo>
                          <a:pt x="378" y="255"/>
                        </a:lnTo>
                        <a:lnTo>
                          <a:pt x="387" y="255"/>
                        </a:lnTo>
                        <a:lnTo>
                          <a:pt x="399" y="252"/>
                        </a:lnTo>
                        <a:lnTo>
                          <a:pt x="408" y="231"/>
                        </a:lnTo>
                        <a:lnTo>
                          <a:pt x="390" y="207"/>
                        </a:lnTo>
                        <a:lnTo>
                          <a:pt x="396" y="201"/>
                        </a:lnTo>
                        <a:lnTo>
                          <a:pt x="408" y="201"/>
                        </a:lnTo>
                        <a:lnTo>
                          <a:pt x="420" y="201"/>
                        </a:lnTo>
                        <a:lnTo>
                          <a:pt x="420" y="186"/>
                        </a:lnTo>
                        <a:lnTo>
                          <a:pt x="417" y="168"/>
                        </a:lnTo>
                        <a:lnTo>
                          <a:pt x="396" y="156"/>
                        </a:lnTo>
                        <a:lnTo>
                          <a:pt x="366" y="147"/>
                        </a:lnTo>
                        <a:lnTo>
                          <a:pt x="330" y="147"/>
                        </a:lnTo>
                        <a:lnTo>
                          <a:pt x="282" y="138"/>
                        </a:lnTo>
                        <a:lnTo>
                          <a:pt x="261" y="120"/>
                        </a:lnTo>
                        <a:lnTo>
                          <a:pt x="237" y="102"/>
                        </a:lnTo>
                        <a:lnTo>
                          <a:pt x="207" y="75"/>
                        </a:lnTo>
                        <a:lnTo>
                          <a:pt x="162" y="51"/>
                        </a:lnTo>
                        <a:lnTo>
                          <a:pt x="132" y="27"/>
                        </a:lnTo>
                        <a:lnTo>
                          <a:pt x="84" y="9"/>
                        </a:lnTo>
                        <a:lnTo>
                          <a:pt x="51" y="0"/>
                        </a:lnTo>
                        <a:lnTo>
                          <a:pt x="18" y="3"/>
                        </a:lnTo>
                        <a:close/>
                      </a:path>
                    </a:pathLst>
                  </a:custGeom>
                  <a:solidFill>
                    <a:srgbClr val="CCFFCC">
                      <a:alpha val="50195"/>
                    </a:srgbClr>
                  </a:solidFill>
                  <a:ln w="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75799" name="Freeform 28"/>
                  <p:cNvSpPr>
                    <a:spLocks/>
                  </p:cNvSpPr>
                  <p:nvPr/>
                </p:nvSpPr>
                <p:spPr bwMode="auto">
                  <a:xfrm>
                    <a:off x="3321" y="2334"/>
                    <a:ext cx="336" cy="270"/>
                  </a:xfrm>
                  <a:custGeom>
                    <a:avLst/>
                    <a:gdLst>
                      <a:gd name="T0" fmla="*/ 96 w 336"/>
                      <a:gd name="T1" fmla="*/ 63 h 270"/>
                      <a:gd name="T2" fmla="*/ 84 w 336"/>
                      <a:gd name="T3" fmla="*/ 84 h 270"/>
                      <a:gd name="T4" fmla="*/ 84 w 336"/>
                      <a:gd name="T5" fmla="*/ 114 h 270"/>
                      <a:gd name="T6" fmla="*/ 75 w 336"/>
                      <a:gd name="T7" fmla="*/ 132 h 270"/>
                      <a:gd name="T8" fmla="*/ 63 w 336"/>
                      <a:gd name="T9" fmla="*/ 147 h 270"/>
                      <a:gd name="T10" fmla="*/ 45 w 336"/>
                      <a:gd name="T11" fmla="*/ 153 h 270"/>
                      <a:gd name="T12" fmla="*/ 27 w 336"/>
                      <a:gd name="T13" fmla="*/ 159 h 270"/>
                      <a:gd name="T14" fmla="*/ 9 w 336"/>
                      <a:gd name="T15" fmla="*/ 159 h 270"/>
                      <a:gd name="T16" fmla="*/ 0 w 336"/>
                      <a:gd name="T17" fmla="*/ 168 h 270"/>
                      <a:gd name="T18" fmla="*/ 12 w 336"/>
                      <a:gd name="T19" fmla="*/ 183 h 270"/>
                      <a:gd name="T20" fmla="*/ 27 w 336"/>
                      <a:gd name="T21" fmla="*/ 189 h 270"/>
                      <a:gd name="T22" fmla="*/ 42 w 336"/>
                      <a:gd name="T23" fmla="*/ 192 h 270"/>
                      <a:gd name="T24" fmla="*/ 63 w 336"/>
                      <a:gd name="T25" fmla="*/ 201 h 270"/>
                      <a:gd name="T26" fmla="*/ 78 w 336"/>
                      <a:gd name="T27" fmla="*/ 213 h 270"/>
                      <a:gd name="T28" fmla="*/ 99 w 336"/>
                      <a:gd name="T29" fmla="*/ 213 h 270"/>
                      <a:gd name="T30" fmla="*/ 111 w 336"/>
                      <a:gd name="T31" fmla="*/ 219 h 270"/>
                      <a:gd name="T32" fmla="*/ 135 w 336"/>
                      <a:gd name="T33" fmla="*/ 219 h 270"/>
                      <a:gd name="T34" fmla="*/ 135 w 336"/>
                      <a:gd name="T35" fmla="*/ 237 h 270"/>
                      <a:gd name="T36" fmla="*/ 147 w 336"/>
                      <a:gd name="T37" fmla="*/ 249 h 270"/>
                      <a:gd name="T38" fmla="*/ 171 w 336"/>
                      <a:gd name="T39" fmla="*/ 258 h 270"/>
                      <a:gd name="T40" fmla="*/ 192 w 336"/>
                      <a:gd name="T41" fmla="*/ 270 h 270"/>
                      <a:gd name="T42" fmla="*/ 210 w 336"/>
                      <a:gd name="T43" fmla="*/ 267 h 270"/>
                      <a:gd name="T44" fmla="*/ 222 w 336"/>
                      <a:gd name="T45" fmla="*/ 252 h 270"/>
                      <a:gd name="T46" fmla="*/ 225 w 336"/>
                      <a:gd name="T47" fmla="*/ 234 h 270"/>
                      <a:gd name="T48" fmla="*/ 207 w 336"/>
                      <a:gd name="T49" fmla="*/ 216 h 270"/>
                      <a:gd name="T50" fmla="*/ 213 w 336"/>
                      <a:gd name="T51" fmla="*/ 186 h 270"/>
                      <a:gd name="T52" fmla="*/ 225 w 336"/>
                      <a:gd name="T53" fmla="*/ 162 h 270"/>
                      <a:gd name="T54" fmla="*/ 240 w 336"/>
                      <a:gd name="T55" fmla="*/ 156 h 270"/>
                      <a:gd name="T56" fmla="*/ 252 w 336"/>
                      <a:gd name="T57" fmla="*/ 144 h 270"/>
                      <a:gd name="T58" fmla="*/ 258 w 336"/>
                      <a:gd name="T59" fmla="*/ 123 h 270"/>
                      <a:gd name="T60" fmla="*/ 261 w 336"/>
                      <a:gd name="T61" fmla="*/ 108 h 270"/>
                      <a:gd name="T62" fmla="*/ 282 w 336"/>
                      <a:gd name="T63" fmla="*/ 96 h 270"/>
                      <a:gd name="T64" fmla="*/ 303 w 336"/>
                      <a:gd name="T65" fmla="*/ 78 h 270"/>
                      <a:gd name="T66" fmla="*/ 321 w 336"/>
                      <a:gd name="T67" fmla="*/ 63 h 270"/>
                      <a:gd name="T68" fmla="*/ 327 w 336"/>
                      <a:gd name="T69" fmla="*/ 39 h 270"/>
                      <a:gd name="T70" fmla="*/ 333 w 336"/>
                      <a:gd name="T71" fmla="*/ 18 h 270"/>
                      <a:gd name="T72" fmla="*/ 336 w 336"/>
                      <a:gd name="T73" fmla="*/ 0 h 270"/>
                      <a:gd name="T74" fmla="*/ 318 w 336"/>
                      <a:gd name="T75" fmla="*/ 6 h 270"/>
                      <a:gd name="T76" fmla="*/ 306 w 336"/>
                      <a:gd name="T77" fmla="*/ 12 h 270"/>
                      <a:gd name="T78" fmla="*/ 294 w 336"/>
                      <a:gd name="T79" fmla="*/ 27 h 270"/>
                      <a:gd name="T80" fmla="*/ 273 w 336"/>
                      <a:gd name="T81" fmla="*/ 48 h 270"/>
                      <a:gd name="T82" fmla="*/ 258 w 336"/>
                      <a:gd name="T83" fmla="*/ 75 h 270"/>
                      <a:gd name="T84" fmla="*/ 246 w 336"/>
                      <a:gd name="T85" fmla="*/ 96 h 270"/>
                      <a:gd name="T86" fmla="*/ 234 w 336"/>
                      <a:gd name="T87" fmla="*/ 102 h 270"/>
                      <a:gd name="T88" fmla="*/ 216 w 336"/>
                      <a:gd name="T89" fmla="*/ 108 h 270"/>
                      <a:gd name="T90" fmla="*/ 198 w 336"/>
                      <a:gd name="T91" fmla="*/ 114 h 270"/>
                      <a:gd name="T92" fmla="*/ 174 w 336"/>
                      <a:gd name="T93" fmla="*/ 111 h 270"/>
                      <a:gd name="T94" fmla="*/ 147 w 336"/>
                      <a:gd name="T95" fmla="*/ 102 h 270"/>
                      <a:gd name="T96" fmla="*/ 120 w 336"/>
                      <a:gd name="T97" fmla="*/ 96 h 270"/>
                      <a:gd name="T98" fmla="*/ 111 w 336"/>
                      <a:gd name="T99" fmla="*/ 72 h 270"/>
                      <a:gd name="T100" fmla="*/ 96 w 336"/>
                      <a:gd name="T101" fmla="*/ 63 h 270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w 336"/>
                      <a:gd name="T154" fmla="*/ 0 h 270"/>
                      <a:gd name="T155" fmla="*/ 336 w 336"/>
                      <a:gd name="T156" fmla="*/ 270 h 270"/>
                    </a:gdLst>
                    <a:ahLst/>
                    <a:cxnLst>
                      <a:cxn ang="T102">
                        <a:pos x="T0" y="T1"/>
                      </a:cxn>
                      <a:cxn ang="T103">
                        <a:pos x="T2" y="T3"/>
                      </a:cxn>
                      <a:cxn ang="T104">
                        <a:pos x="T4" y="T5"/>
                      </a:cxn>
                      <a:cxn ang="T105">
                        <a:pos x="T6" y="T7"/>
                      </a:cxn>
                      <a:cxn ang="T106">
                        <a:pos x="T8" y="T9"/>
                      </a:cxn>
                      <a:cxn ang="T107">
                        <a:pos x="T10" y="T11"/>
                      </a:cxn>
                      <a:cxn ang="T108">
                        <a:pos x="T12" y="T13"/>
                      </a:cxn>
                      <a:cxn ang="T109">
                        <a:pos x="T14" y="T15"/>
                      </a:cxn>
                      <a:cxn ang="T110">
                        <a:pos x="T16" y="T17"/>
                      </a:cxn>
                      <a:cxn ang="T111">
                        <a:pos x="T18" y="T19"/>
                      </a:cxn>
                      <a:cxn ang="T112">
                        <a:pos x="T20" y="T21"/>
                      </a:cxn>
                      <a:cxn ang="T113">
                        <a:pos x="T22" y="T23"/>
                      </a:cxn>
                      <a:cxn ang="T114">
                        <a:pos x="T24" y="T25"/>
                      </a:cxn>
                      <a:cxn ang="T115">
                        <a:pos x="T26" y="T27"/>
                      </a:cxn>
                      <a:cxn ang="T116">
                        <a:pos x="T28" y="T29"/>
                      </a:cxn>
                      <a:cxn ang="T117">
                        <a:pos x="T30" y="T31"/>
                      </a:cxn>
                      <a:cxn ang="T118">
                        <a:pos x="T32" y="T33"/>
                      </a:cxn>
                      <a:cxn ang="T119">
                        <a:pos x="T34" y="T35"/>
                      </a:cxn>
                      <a:cxn ang="T120">
                        <a:pos x="T36" y="T37"/>
                      </a:cxn>
                      <a:cxn ang="T121">
                        <a:pos x="T38" y="T39"/>
                      </a:cxn>
                      <a:cxn ang="T122">
                        <a:pos x="T40" y="T41"/>
                      </a:cxn>
                      <a:cxn ang="T123">
                        <a:pos x="T42" y="T43"/>
                      </a:cxn>
                      <a:cxn ang="T124">
                        <a:pos x="T44" y="T45"/>
                      </a:cxn>
                      <a:cxn ang="T125">
                        <a:pos x="T46" y="T47"/>
                      </a:cxn>
                      <a:cxn ang="T126">
                        <a:pos x="T48" y="T49"/>
                      </a:cxn>
                      <a:cxn ang="T127">
                        <a:pos x="T50" y="T51"/>
                      </a:cxn>
                      <a:cxn ang="T128">
                        <a:pos x="T52" y="T53"/>
                      </a:cxn>
                      <a:cxn ang="T129">
                        <a:pos x="T54" y="T55"/>
                      </a:cxn>
                      <a:cxn ang="T130">
                        <a:pos x="T56" y="T57"/>
                      </a:cxn>
                      <a:cxn ang="T131">
                        <a:pos x="T58" y="T59"/>
                      </a:cxn>
                      <a:cxn ang="T132">
                        <a:pos x="T60" y="T61"/>
                      </a:cxn>
                      <a:cxn ang="T133">
                        <a:pos x="T62" y="T63"/>
                      </a:cxn>
                      <a:cxn ang="T134">
                        <a:pos x="T64" y="T65"/>
                      </a:cxn>
                      <a:cxn ang="T135">
                        <a:pos x="T66" y="T67"/>
                      </a:cxn>
                      <a:cxn ang="T136">
                        <a:pos x="T68" y="T69"/>
                      </a:cxn>
                      <a:cxn ang="T137">
                        <a:pos x="T70" y="T71"/>
                      </a:cxn>
                      <a:cxn ang="T138">
                        <a:pos x="T72" y="T73"/>
                      </a:cxn>
                      <a:cxn ang="T139">
                        <a:pos x="T74" y="T75"/>
                      </a:cxn>
                      <a:cxn ang="T140">
                        <a:pos x="T76" y="T77"/>
                      </a:cxn>
                      <a:cxn ang="T141">
                        <a:pos x="T78" y="T79"/>
                      </a:cxn>
                      <a:cxn ang="T142">
                        <a:pos x="T80" y="T81"/>
                      </a:cxn>
                      <a:cxn ang="T143">
                        <a:pos x="T82" y="T83"/>
                      </a:cxn>
                      <a:cxn ang="T144">
                        <a:pos x="T84" y="T85"/>
                      </a:cxn>
                      <a:cxn ang="T145">
                        <a:pos x="T86" y="T87"/>
                      </a:cxn>
                      <a:cxn ang="T146">
                        <a:pos x="T88" y="T89"/>
                      </a:cxn>
                      <a:cxn ang="T147">
                        <a:pos x="T90" y="T91"/>
                      </a:cxn>
                      <a:cxn ang="T148">
                        <a:pos x="T92" y="T93"/>
                      </a:cxn>
                      <a:cxn ang="T149">
                        <a:pos x="T94" y="T95"/>
                      </a:cxn>
                      <a:cxn ang="T150">
                        <a:pos x="T96" y="T97"/>
                      </a:cxn>
                      <a:cxn ang="T151">
                        <a:pos x="T98" y="T99"/>
                      </a:cxn>
                      <a:cxn ang="T152">
                        <a:pos x="T100" y="T101"/>
                      </a:cxn>
                    </a:cxnLst>
                    <a:rect l="T153" t="T154" r="T155" b="T156"/>
                    <a:pathLst>
                      <a:path w="336" h="270">
                        <a:moveTo>
                          <a:pt x="96" y="63"/>
                        </a:moveTo>
                        <a:lnTo>
                          <a:pt x="84" y="84"/>
                        </a:lnTo>
                        <a:lnTo>
                          <a:pt x="84" y="114"/>
                        </a:lnTo>
                        <a:lnTo>
                          <a:pt x="75" y="132"/>
                        </a:lnTo>
                        <a:lnTo>
                          <a:pt x="63" y="147"/>
                        </a:lnTo>
                        <a:lnTo>
                          <a:pt x="45" y="153"/>
                        </a:lnTo>
                        <a:lnTo>
                          <a:pt x="27" y="159"/>
                        </a:lnTo>
                        <a:lnTo>
                          <a:pt x="9" y="159"/>
                        </a:lnTo>
                        <a:lnTo>
                          <a:pt x="0" y="168"/>
                        </a:lnTo>
                        <a:lnTo>
                          <a:pt x="12" y="183"/>
                        </a:lnTo>
                        <a:lnTo>
                          <a:pt x="27" y="189"/>
                        </a:lnTo>
                        <a:lnTo>
                          <a:pt x="42" y="192"/>
                        </a:lnTo>
                        <a:lnTo>
                          <a:pt x="63" y="201"/>
                        </a:lnTo>
                        <a:lnTo>
                          <a:pt x="78" y="213"/>
                        </a:lnTo>
                        <a:lnTo>
                          <a:pt x="99" y="213"/>
                        </a:lnTo>
                        <a:lnTo>
                          <a:pt x="111" y="219"/>
                        </a:lnTo>
                        <a:lnTo>
                          <a:pt x="135" y="219"/>
                        </a:lnTo>
                        <a:lnTo>
                          <a:pt x="135" y="237"/>
                        </a:lnTo>
                        <a:lnTo>
                          <a:pt x="147" y="249"/>
                        </a:lnTo>
                        <a:lnTo>
                          <a:pt x="171" y="258"/>
                        </a:lnTo>
                        <a:lnTo>
                          <a:pt x="192" y="270"/>
                        </a:lnTo>
                        <a:lnTo>
                          <a:pt x="210" y="267"/>
                        </a:lnTo>
                        <a:lnTo>
                          <a:pt x="222" y="252"/>
                        </a:lnTo>
                        <a:lnTo>
                          <a:pt x="225" y="234"/>
                        </a:lnTo>
                        <a:lnTo>
                          <a:pt x="207" y="216"/>
                        </a:lnTo>
                        <a:lnTo>
                          <a:pt x="213" y="186"/>
                        </a:lnTo>
                        <a:lnTo>
                          <a:pt x="225" y="162"/>
                        </a:lnTo>
                        <a:lnTo>
                          <a:pt x="240" y="156"/>
                        </a:lnTo>
                        <a:lnTo>
                          <a:pt x="252" y="144"/>
                        </a:lnTo>
                        <a:lnTo>
                          <a:pt x="258" y="123"/>
                        </a:lnTo>
                        <a:lnTo>
                          <a:pt x="261" y="108"/>
                        </a:lnTo>
                        <a:lnTo>
                          <a:pt x="282" y="96"/>
                        </a:lnTo>
                        <a:lnTo>
                          <a:pt x="303" y="78"/>
                        </a:lnTo>
                        <a:lnTo>
                          <a:pt x="321" y="63"/>
                        </a:lnTo>
                        <a:lnTo>
                          <a:pt x="327" y="39"/>
                        </a:lnTo>
                        <a:lnTo>
                          <a:pt x="333" y="18"/>
                        </a:lnTo>
                        <a:lnTo>
                          <a:pt x="336" y="0"/>
                        </a:lnTo>
                        <a:lnTo>
                          <a:pt x="318" y="6"/>
                        </a:lnTo>
                        <a:lnTo>
                          <a:pt x="306" y="12"/>
                        </a:lnTo>
                        <a:lnTo>
                          <a:pt x="294" y="27"/>
                        </a:lnTo>
                        <a:lnTo>
                          <a:pt x="273" y="48"/>
                        </a:lnTo>
                        <a:lnTo>
                          <a:pt x="258" y="75"/>
                        </a:lnTo>
                        <a:lnTo>
                          <a:pt x="246" y="96"/>
                        </a:lnTo>
                        <a:lnTo>
                          <a:pt x="234" y="102"/>
                        </a:lnTo>
                        <a:lnTo>
                          <a:pt x="216" y="108"/>
                        </a:lnTo>
                        <a:lnTo>
                          <a:pt x="198" y="114"/>
                        </a:lnTo>
                        <a:lnTo>
                          <a:pt x="174" y="111"/>
                        </a:lnTo>
                        <a:lnTo>
                          <a:pt x="147" y="102"/>
                        </a:lnTo>
                        <a:lnTo>
                          <a:pt x="120" y="96"/>
                        </a:lnTo>
                        <a:lnTo>
                          <a:pt x="111" y="72"/>
                        </a:lnTo>
                        <a:lnTo>
                          <a:pt x="96" y="63"/>
                        </a:lnTo>
                        <a:close/>
                      </a:path>
                    </a:pathLst>
                  </a:custGeom>
                  <a:solidFill>
                    <a:srgbClr val="CCFFCC">
                      <a:alpha val="50195"/>
                    </a:srgbClr>
                  </a:solidFill>
                  <a:ln w="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</p:grpSp>
            <p:sp>
              <p:nvSpPr>
                <p:cNvPr id="75794" name="Text Box 29"/>
                <p:cNvSpPr txBox="1">
                  <a:spLocks noChangeArrowheads="1"/>
                </p:cNvSpPr>
                <p:nvPr/>
              </p:nvSpPr>
              <p:spPr bwMode="auto">
                <a:xfrm>
                  <a:off x="5119" y="2644"/>
                  <a:ext cx="590" cy="32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10800" rIns="0" bIns="10800">
                  <a:spAutoFit/>
                </a:bodyPr>
                <a:lstStyle/>
                <a:p>
                  <a:pPr algn="ctr" eaLnBrk="0" hangingPunct="0">
                    <a:spcBef>
                      <a:spcPct val="50000"/>
                    </a:spcBef>
                  </a:pPr>
                  <a:r>
                    <a:rPr lang="en-US" sz="1600" b="1"/>
                    <a:t>New Zealand</a:t>
                  </a:r>
                  <a:endParaRPr lang="en-GB" sz="1600" b="1"/>
                </a:p>
              </p:txBody>
            </p:sp>
            <p:grpSp>
              <p:nvGrpSpPr>
                <p:cNvPr id="75795" name="Group 30"/>
                <p:cNvGrpSpPr>
                  <a:grpSpLocks/>
                </p:cNvGrpSpPr>
                <p:nvPr/>
              </p:nvGrpSpPr>
              <p:grpSpPr bwMode="auto">
                <a:xfrm>
                  <a:off x="4914" y="2649"/>
                  <a:ext cx="276" cy="393"/>
                  <a:chOff x="4914" y="2649"/>
                  <a:chExt cx="276" cy="393"/>
                </a:xfrm>
              </p:grpSpPr>
              <p:sp>
                <p:nvSpPr>
                  <p:cNvPr id="75796" name="Freeform 31"/>
                  <p:cNvSpPr>
                    <a:spLocks/>
                  </p:cNvSpPr>
                  <p:nvPr/>
                </p:nvSpPr>
                <p:spPr bwMode="auto">
                  <a:xfrm>
                    <a:off x="4914" y="2649"/>
                    <a:ext cx="276" cy="108"/>
                  </a:xfrm>
                  <a:custGeom>
                    <a:avLst/>
                    <a:gdLst>
                      <a:gd name="T0" fmla="*/ 276 w 276"/>
                      <a:gd name="T1" fmla="*/ 108 h 108"/>
                      <a:gd name="T2" fmla="*/ 0 w 276"/>
                      <a:gd name="T3" fmla="*/ 0 h 108"/>
                      <a:gd name="T4" fmla="*/ 0 60000 65536"/>
                      <a:gd name="T5" fmla="*/ 0 60000 65536"/>
                      <a:gd name="T6" fmla="*/ 0 w 276"/>
                      <a:gd name="T7" fmla="*/ 0 h 108"/>
                      <a:gd name="T8" fmla="*/ 276 w 276"/>
                      <a:gd name="T9" fmla="*/ 108 h 108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276" h="108">
                        <a:moveTo>
                          <a:pt x="276" y="108"/>
                        </a:moveTo>
                        <a:lnTo>
                          <a:pt x="0" y="0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 type="stealth" w="med" len="lg"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75797" name="Freeform 32"/>
                  <p:cNvSpPr>
                    <a:spLocks/>
                  </p:cNvSpPr>
                  <p:nvPr/>
                </p:nvSpPr>
                <p:spPr bwMode="auto">
                  <a:xfrm>
                    <a:off x="4917" y="2757"/>
                    <a:ext cx="273" cy="285"/>
                  </a:xfrm>
                  <a:custGeom>
                    <a:avLst/>
                    <a:gdLst>
                      <a:gd name="T0" fmla="*/ 273 w 273"/>
                      <a:gd name="T1" fmla="*/ 0 h 285"/>
                      <a:gd name="T2" fmla="*/ 0 w 273"/>
                      <a:gd name="T3" fmla="*/ 285 h 285"/>
                      <a:gd name="T4" fmla="*/ 0 60000 65536"/>
                      <a:gd name="T5" fmla="*/ 0 60000 65536"/>
                      <a:gd name="T6" fmla="*/ 0 w 273"/>
                      <a:gd name="T7" fmla="*/ 0 h 285"/>
                      <a:gd name="T8" fmla="*/ 273 w 273"/>
                      <a:gd name="T9" fmla="*/ 285 h 285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273" h="285">
                        <a:moveTo>
                          <a:pt x="273" y="0"/>
                        </a:moveTo>
                        <a:lnTo>
                          <a:pt x="0" y="285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 type="stealth" w="med" len="lg"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</p:grpSp>
          </p:grpSp>
        </p:grpSp>
      </p:grpSp>
      <p:grpSp>
        <p:nvGrpSpPr>
          <p:cNvPr id="75779" name="Group 33"/>
          <p:cNvGrpSpPr>
            <a:grpSpLocks/>
          </p:cNvGrpSpPr>
          <p:nvPr/>
        </p:nvGrpSpPr>
        <p:grpSpPr bwMode="auto">
          <a:xfrm>
            <a:off x="158750" y="3200400"/>
            <a:ext cx="2652713" cy="2943225"/>
            <a:chOff x="725" y="2261"/>
            <a:chExt cx="1863" cy="1854"/>
          </a:xfrm>
        </p:grpSpPr>
        <p:sp>
          <p:nvSpPr>
            <p:cNvPr id="75782" name="Text Box 34"/>
            <p:cNvSpPr txBox="1">
              <a:spLocks noChangeArrowheads="1"/>
            </p:cNvSpPr>
            <p:nvPr/>
          </p:nvSpPr>
          <p:spPr bwMode="auto">
            <a:xfrm>
              <a:off x="725" y="2261"/>
              <a:ext cx="1863" cy="1854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90000" tIns="10800" rIns="18000" bIns="10800">
              <a:spAutoFit/>
            </a:bodyPr>
            <a:lstStyle/>
            <a:p>
              <a:pPr eaLnBrk="0" hangingPunct="0">
                <a:spcBef>
                  <a:spcPct val="10000"/>
                </a:spcBef>
              </a:pPr>
              <a:r>
                <a:rPr lang="en-US" sz="1400" b="1">
                  <a:solidFill>
                    <a:srgbClr val="000000"/>
                  </a:solidFill>
                </a:rPr>
                <a:t> </a:t>
              </a:r>
            </a:p>
            <a:p>
              <a:pPr eaLnBrk="0" hangingPunct="0">
                <a:spcBef>
                  <a:spcPct val="10000"/>
                </a:spcBef>
              </a:pPr>
              <a:r>
                <a:rPr lang="en-US" sz="1400" b="1">
                  <a:solidFill>
                    <a:srgbClr val="000000"/>
                  </a:solidFill>
                </a:rPr>
                <a:t>  China	        9,596,960  km</a:t>
              </a:r>
              <a:r>
                <a:rPr lang="en-US" sz="1400" b="1" baseline="30000">
                  <a:solidFill>
                    <a:srgbClr val="000000"/>
                  </a:solidFill>
                </a:rPr>
                <a:t>2</a:t>
              </a:r>
            </a:p>
            <a:p>
              <a:pPr eaLnBrk="0" hangingPunct="0">
                <a:spcBef>
                  <a:spcPct val="10000"/>
                </a:spcBef>
              </a:pPr>
              <a:r>
                <a:rPr lang="en-US" sz="1400" b="1">
                  <a:solidFill>
                    <a:srgbClr val="000000"/>
                  </a:solidFill>
                </a:rPr>
                <a:t>  USA	        9,363,071</a:t>
              </a:r>
              <a:endParaRPr lang="en-US" sz="1400" b="1" baseline="30000">
                <a:solidFill>
                  <a:srgbClr val="000000"/>
                </a:solidFill>
              </a:endParaRPr>
            </a:p>
            <a:p>
              <a:pPr eaLnBrk="0" hangingPunct="0">
                <a:spcBef>
                  <a:spcPct val="10000"/>
                </a:spcBef>
              </a:pPr>
              <a:r>
                <a:rPr lang="en-US" sz="1400" b="1">
                  <a:solidFill>
                    <a:srgbClr val="000000"/>
                  </a:solidFill>
                </a:rPr>
                <a:t>  India	        3,287,590</a:t>
              </a:r>
              <a:endParaRPr lang="en-US" sz="1400" b="1" baseline="30000">
                <a:solidFill>
                  <a:srgbClr val="000000"/>
                </a:solidFill>
              </a:endParaRPr>
            </a:p>
            <a:p>
              <a:pPr eaLnBrk="0" hangingPunct="0">
                <a:spcBef>
                  <a:spcPct val="10000"/>
                </a:spcBef>
              </a:pPr>
              <a:r>
                <a:rPr lang="en-US" sz="1400" b="1">
                  <a:solidFill>
                    <a:srgbClr val="000000"/>
                  </a:solidFill>
                </a:rPr>
                <a:t>  Europe	        4,936,973</a:t>
              </a:r>
            </a:p>
            <a:p>
              <a:pPr eaLnBrk="0" hangingPunct="0">
                <a:spcBef>
                  <a:spcPct val="10000"/>
                </a:spcBef>
              </a:pPr>
              <a:r>
                <a:rPr lang="en-US" sz="1400" b="1">
                  <a:solidFill>
                    <a:srgbClr val="000000"/>
                  </a:solidFill>
                </a:rPr>
                <a:t>  Argentina        2,766,890</a:t>
              </a:r>
            </a:p>
            <a:p>
              <a:pPr eaLnBrk="0" hangingPunct="0">
                <a:spcBef>
                  <a:spcPct val="10000"/>
                </a:spcBef>
              </a:pPr>
              <a:r>
                <a:rPr lang="en-US" sz="1400" b="1">
                  <a:solidFill>
                    <a:srgbClr val="000000"/>
                  </a:solidFill>
                </a:rPr>
                <a:t>  New Zealand      268,680</a:t>
              </a:r>
            </a:p>
            <a:p>
              <a:pPr eaLnBrk="0" hangingPunct="0">
                <a:spcBef>
                  <a:spcPct val="55000"/>
                </a:spcBef>
              </a:pPr>
              <a:r>
                <a:rPr lang="en-US" sz="1400" b="1">
                  <a:solidFill>
                    <a:srgbClr val="000000"/>
                  </a:solidFill>
                </a:rPr>
                <a:t>  TOTAL :	      30,220,164 km</a:t>
              </a:r>
              <a:r>
                <a:rPr lang="en-US" sz="1400" b="1" baseline="30000">
                  <a:solidFill>
                    <a:srgbClr val="000000"/>
                  </a:solidFill>
                </a:rPr>
                <a:t>2</a:t>
              </a:r>
            </a:p>
            <a:p>
              <a:pPr eaLnBrk="0" hangingPunct="0">
                <a:spcBef>
                  <a:spcPct val="20000"/>
                </a:spcBef>
              </a:pPr>
              <a:endParaRPr lang="en-US" sz="1400" b="1">
                <a:solidFill>
                  <a:srgbClr val="000000"/>
                </a:solidFill>
              </a:endParaRPr>
            </a:p>
            <a:p>
              <a:pPr eaLnBrk="0" hangingPunct="0">
                <a:spcBef>
                  <a:spcPct val="50000"/>
                </a:spcBef>
              </a:pPr>
              <a:r>
                <a:rPr lang="en-US" sz="1200" b="1">
                  <a:solidFill>
                    <a:schemeClr val="bg1"/>
                  </a:solidFill>
                </a:rPr>
                <a:t>Area of Africa: 30,318,830  km</a:t>
              </a:r>
              <a:r>
                <a:rPr lang="en-US" sz="1200" b="1" baseline="30000">
                  <a:solidFill>
                    <a:schemeClr val="bg1"/>
                  </a:solidFill>
                </a:rPr>
                <a:t>2</a:t>
              </a:r>
            </a:p>
            <a:p>
              <a:pPr eaLnBrk="0" hangingPunct="0">
                <a:spcBef>
                  <a:spcPct val="20000"/>
                </a:spcBef>
              </a:pPr>
              <a:endParaRPr lang="en-US" sz="1200" b="1">
                <a:solidFill>
                  <a:schemeClr val="bg1"/>
                </a:solidFill>
              </a:endParaRPr>
            </a:p>
            <a:p>
              <a:pPr algn="ctr" eaLnBrk="0" hangingPunct="0">
                <a:spcBef>
                  <a:spcPct val="20000"/>
                </a:spcBef>
              </a:pPr>
              <a:r>
                <a:rPr lang="en-US" sz="1200"/>
                <a:t>Source:  World Factbook, 2004</a:t>
              </a:r>
              <a:endParaRPr lang="en-GB" sz="1200" b="1" i="1"/>
            </a:p>
          </p:txBody>
        </p:sp>
        <p:sp>
          <p:nvSpPr>
            <p:cNvPr id="75783" name="Line 35"/>
            <p:cNvSpPr>
              <a:spLocks noChangeShapeType="1"/>
            </p:cNvSpPr>
            <p:nvPr/>
          </p:nvSpPr>
          <p:spPr bwMode="auto">
            <a:xfrm>
              <a:off x="772" y="3316"/>
              <a:ext cx="1636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784" name="Line 36"/>
            <p:cNvSpPr>
              <a:spLocks noChangeShapeType="1"/>
            </p:cNvSpPr>
            <p:nvPr/>
          </p:nvSpPr>
          <p:spPr bwMode="auto">
            <a:xfrm>
              <a:off x="772" y="3532"/>
              <a:ext cx="1636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8850" name="Rectangle 2"/>
          <p:cNvSpPr>
            <a:spLocks noChangeArrowheads="1"/>
          </p:cNvSpPr>
          <p:nvPr/>
        </p:nvSpPr>
        <p:spPr bwMode="auto">
          <a:xfrm>
            <a:off x="0" y="1363663"/>
            <a:ext cx="31877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4" tIns="45717" rIns="91434" bIns="45717" anchor="ctr"/>
          <a:lstStyle/>
          <a:p>
            <a:pPr eaLnBrk="0" hangingPunct="0"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Limited band width</a:t>
            </a:r>
          </a:p>
          <a:p>
            <a:pPr eaLnBrk="0" hangingPunct="0"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chemeClr val="bg1"/>
                </a:solidFill>
                <a:latin typeface="+mj-lt"/>
              </a:rPr>
              <a:t> Large geographic scope</a:t>
            </a:r>
            <a:endParaRPr lang="en-GB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0" name="Rectangle 3"/>
          <p:cNvSpPr txBox="1">
            <a:spLocks noChangeArrowheads="1"/>
          </p:cNvSpPr>
          <p:nvPr/>
        </p:nvSpPr>
        <p:spPr>
          <a:xfrm>
            <a:off x="612775" y="633413"/>
            <a:ext cx="2406650" cy="868362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3200" b="1" kern="0" dirty="0">
                <a:latin typeface="+mj-lt"/>
                <a:ea typeface="+mj-ea"/>
                <a:cs typeface="+mj-cs"/>
              </a:rPr>
              <a:t>Challenges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6038"/>
            <a:ext cx="9180513" cy="6811962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</p:spPr>
      </p:pic>
      <p:sp>
        <p:nvSpPr>
          <p:cNvPr id="77826" name="Text Box 7"/>
          <p:cNvSpPr txBox="1">
            <a:spLocks noChangeArrowheads="1"/>
          </p:cNvSpPr>
          <p:nvPr/>
        </p:nvSpPr>
        <p:spPr bwMode="auto">
          <a:xfrm>
            <a:off x="7302500" y="6535738"/>
            <a:ext cx="18415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000"/>
              <a:t>Fuente: CEPREDENAC 2000</a:t>
            </a:r>
          </a:p>
        </p:txBody>
      </p:sp>
      <p:sp>
        <p:nvSpPr>
          <p:cNvPr id="77827" name="TextBox 3"/>
          <p:cNvSpPr txBox="1">
            <a:spLocks noChangeArrowheads="1"/>
          </p:cNvSpPr>
          <p:nvPr/>
        </p:nvSpPr>
        <p:spPr bwMode="auto">
          <a:xfrm>
            <a:off x="392113" y="6057900"/>
            <a:ext cx="4343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b="1">
                <a:solidFill>
                  <a:schemeClr val="bg1"/>
                </a:solidFill>
              </a:rPr>
              <a:t>Publish or Die</a:t>
            </a:r>
          </a:p>
          <a:p>
            <a:pPr algn="ctr" eaLnBrk="0" hangingPunct="0"/>
            <a:r>
              <a:rPr lang="en-US" b="1">
                <a:solidFill>
                  <a:schemeClr val="bg1"/>
                </a:solidFill>
              </a:rPr>
              <a:t>Promote Adaptive Management or Die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4225" y="30163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sz="2800" dirty="0" smtClean="0">
                <a:solidFill>
                  <a:schemeClr val="accent6"/>
                </a:solidFill>
              </a:rPr>
              <a:t>The Future: From an Applied R&amp;D Project to an Intergovernmental Mandated Assessment &amp; Monitoring Program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325" y="1485900"/>
            <a:ext cx="8702675" cy="4525963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2006 – UNEP Ministerial Decision  to coordinate committee to mainstream EO into Environmental Decision Making in LAC</a:t>
            </a:r>
          </a:p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2007- Project Manager for the UN International Charter for Space and Major Disasters</a:t>
            </a:r>
            <a:endParaRPr lang="en-US" dirty="0" smtClean="0"/>
          </a:p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2007 - Recognized as GEOSS Early Achievement</a:t>
            </a:r>
          </a:p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2007 – Commissioned to develop &amp; implement the Environmental Information System for the US-CAFTA-DR</a:t>
            </a:r>
          </a:p>
          <a:p>
            <a:pPr>
              <a:defRPr/>
            </a:pPr>
            <a:endParaRPr lang="en-US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r>
              <a:rPr lang="en-US" smtClean="0">
                <a:solidFill>
                  <a:schemeClr val="bg1"/>
                </a:solidFill>
              </a:rPr>
              <a:t>2008 –Commissioned by the European Union PREVDA to mainstream EO into watershed management  in vulnerable areas</a:t>
            </a:r>
          </a:p>
          <a:p>
            <a:r>
              <a:rPr lang="en-US" smtClean="0">
                <a:solidFill>
                  <a:schemeClr val="bg1"/>
                </a:solidFill>
              </a:rPr>
              <a:t>2008 – Acknowledged in the Central American and the Caribbean Presidential Summit on Climate Change</a:t>
            </a:r>
          </a:p>
          <a:p>
            <a:endParaRPr lang="en-US" smtClean="0">
              <a:solidFill>
                <a:schemeClr val="bg1"/>
              </a:solidFill>
            </a:endParaRPr>
          </a:p>
        </p:txBody>
      </p:sp>
      <p:pic>
        <p:nvPicPr>
          <p:cNvPr id="79874" name="Picture 2" descr="image00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9763" y="4787900"/>
            <a:ext cx="2628900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5" name="Picture 3"/>
          <p:cNvPicPr>
            <a:picLocks noChangeAspect="1" noChangeArrowheads="1"/>
          </p:cNvPicPr>
          <p:nvPr/>
        </p:nvPicPr>
        <p:blipFill>
          <a:blip r:embed="rId3"/>
          <a:srcRect l="17686" r="6082"/>
          <a:stretch>
            <a:fillRect/>
          </a:stretch>
        </p:blipFill>
        <p:spPr bwMode="auto">
          <a:xfrm>
            <a:off x="4865688" y="4784725"/>
            <a:ext cx="201295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784225" y="30163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sz="2800" dirty="0" smtClean="0">
                <a:solidFill>
                  <a:schemeClr val="accent6"/>
                </a:solidFill>
              </a:rPr>
              <a:t>The Future: From an Applied R&amp;D Project to an Intergovernmental Mandated Assessment &amp; Monitoring Program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>
                <a:solidFill>
                  <a:schemeClr val="bg1"/>
                </a:solidFill>
              </a:rPr>
              <a:t>2008 -Commissioned to manage USAID’s Climate One-Stop</a:t>
            </a:r>
          </a:p>
          <a:p>
            <a:r>
              <a:rPr lang="en-US" smtClean="0">
                <a:solidFill>
                  <a:schemeClr val="bg1"/>
                </a:solidFill>
              </a:rPr>
              <a:t>2008 – Presidential Mandate to Coordinate the LMSRR </a:t>
            </a:r>
          </a:p>
          <a:p>
            <a:endParaRPr lang="en-US" smtClean="0"/>
          </a:p>
        </p:txBody>
      </p:sp>
      <p:pic>
        <p:nvPicPr>
          <p:cNvPr id="80898" name="Picture 2" descr="http://www.planpuebla-panama.org/imagenes/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47838" y="3756025"/>
            <a:ext cx="4554537" cy="303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899" name="Picture 4" descr="http://portal.sre.gob.mx/belice/images/stories/Logomes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86588" y="3979863"/>
            <a:ext cx="1765300" cy="151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66763" y="30163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sz="2800" dirty="0" smtClean="0">
                <a:solidFill>
                  <a:schemeClr val="accent6"/>
                </a:solidFill>
              </a:rPr>
              <a:t>The Future: From an Applied R&amp;D Project to an Intergovernmental Mandated Assessment &amp; Monitoring Program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>
                <a:solidFill>
                  <a:schemeClr val="bg1"/>
                </a:solidFill>
              </a:rPr>
              <a:t>Node Expansion to Other Regions</a:t>
            </a:r>
          </a:p>
          <a:p>
            <a:r>
              <a:rPr lang="en-US" smtClean="0">
                <a:solidFill>
                  <a:schemeClr val="bg1"/>
                </a:solidFill>
              </a:rPr>
              <a:t>Campus in Panama</a:t>
            </a:r>
          </a:p>
          <a:p>
            <a:r>
              <a:rPr lang="en-US" smtClean="0">
                <a:solidFill>
                  <a:schemeClr val="bg1"/>
                </a:solidFill>
              </a:rPr>
              <a:t>Formal Capacity Building Program</a:t>
            </a:r>
          </a:p>
          <a:p>
            <a:r>
              <a:rPr lang="en-US" smtClean="0">
                <a:solidFill>
                  <a:schemeClr val="bg1"/>
                </a:solidFill>
              </a:rPr>
              <a:t>Hardware</a:t>
            </a:r>
          </a:p>
          <a:p>
            <a:pPr lvl="1"/>
            <a:r>
              <a:rPr lang="en-US" smtClean="0">
                <a:solidFill>
                  <a:schemeClr val="bg1"/>
                </a:solidFill>
              </a:rPr>
              <a:t>Unmanned Aerial Vehicles (UAVs)</a:t>
            </a:r>
          </a:p>
          <a:p>
            <a:pPr lvl="1"/>
            <a:r>
              <a:rPr lang="en-US" smtClean="0">
                <a:solidFill>
                  <a:schemeClr val="bg1"/>
                </a:solidFill>
              </a:rPr>
              <a:t>Nanosats</a:t>
            </a:r>
          </a:p>
          <a:p>
            <a:r>
              <a:rPr lang="en-US" smtClean="0">
                <a:solidFill>
                  <a:schemeClr val="bg1"/>
                </a:solidFill>
              </a:rPr>
              <a:t>Joint Research and Development Projects</a:t>
            </a:r>
          </a:p>
          <a:p>
            <a:r>
              <a:rPr lang="en-US" smtClean="0">
                <a:solidFill>
                  <a:schemeClr val="bg1"/>
                </a:solidFill>
              </a:rPr>
              <a:t>Trust Fund</a:t>
            </a:r>
          </a:p>
          <a:p>
            <a:pPr lvl="1"/>
            <a:endParaRPr lang="en-US" smtClean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00100" y="30163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sz="2800" dirty="0" smtClean="0">
                <a:solidFill>
                  <a:schemeClr val="accent6"/>
                </a:solidFill>
              </a:rPr>
              <a:t>The Future: From an Applied R&amp;D Project to an Intergovernmental Mandated Assessment &amp; Monitoring Program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1938" y="1747838"/>
            <a:ext cx="8601075" cy="478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800100" y="30163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2800" kern="0">
                <a:solidFill>
                  <a:schemeClr val="accent6"/>
                </a:solidFill>
                <a:latin typeface="+mj-lt"/>
                <a:ea typeface="+mj-ea"/>
                <a:cs typeface="+mj-cs"/>
              </a:rPr>
              <a:t>The Future: From an Applied R&amp;D Project to an Intergovernmental Mandated Assessment &amp; Monitoring Program</a:t>
            </a:r>
            <a:endParaRPr lang="en-US" sz="28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2"/>
          <p:cNvSpPr>
            <a:spLocks noGrp="1" noChangeArrowheads="1"/>
          </p:cNvSpPr>
          <p:nvPr>
            <p:ph type="title"/>
          </p:nvPr>
        </p:nvSpPr>
        <p:spPr>
          <a:xfrm>
            <a:off x="573088" y="115888"/>
            <a:ext cx="8229600" cy="1143000"/>
          </a:xfrm>
        </p:spPr>
        <p:txBody>
          <a:bodyPr/>
          <a:lstStyle/>
          <a:p>
            <a:pPr eaLnBrk="1" hangingPunct="1"/>
            <a:r>
              <a:rPr lang="en-US" sz="3600" smtClean="0"/>
              <a:t>SERVIR Mesoamerica Collaborators</a:t>
            </a:r>
          </a:p>
        </p:txBody>
      </p:sp>
      <p:pic>
        <p:nvPicPr>
          <p:cNvPr id="83970" name="Picture 3" descr="CATHALAC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67200" y="1296988"/>
            <a:ext cx="635000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1" name="Picture 4" descr="iabin_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19600" y="4251325"/>
            <a:ext cx="8477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2" name="Picture 5" descr="nasa">
            <a:hlinkClick r:id="rId7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597150" y="1316038"/>
            <a:ext cx="714375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3" name="Picture 6" descr="usaid_new">
            <a:hlinkClick r:id="rId9"/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406775" y="1296988"/>
            <a:ext cx="762000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4" name="Picture 7" descr="USGS (1)">
            <a:hlinkClick r:id="rId11"/>
          </p:cNvPr>
          <p:cNvPicPr>
            <a:picLocks noChangeAspect="1" noChangeArrowheads="1"/>
          </p:cNvPicPr>
          <p:nvPr/>
        </p:nvPicPr>
        <p:blipFill>
          <a:blip r:embed="rId12"/>
          <a:srcRect t="25000" b="25000"/>
          <a:stretch>
            <a:fillRect/>
          </a:stretch>
        </p:blipFill>
        <p:spPr bwMode="auto">
          <a:xfrm>
            <a:off x="3365500" y="2987675"/>
            <a:ext cx="9906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5" name="Picture 8" descr="NOAA">
            <a:hlinkClick r:id="rId13"/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743200" y="2949575"/>
            <a:ext cx="546100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6" name="Picture 9" descr="CCAD">
            <a:hlinkClick r:id="rId15"/>
          </p:cNvPr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4959350" y="1296988"/>
            <a:ext cx="4381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7" name="Picture 10" descr="World Bank">
            <a:hlinkClick r:id="rId17"/>
          </p:cNvPr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7905750" y="1296988"/>
            <a:ext cx="6000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8" name="Picture 11" descr="BZ Coat of Arms">
            <a:hlinkClick r:id="rId19"/>
          </p:cNvPr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3830638" y="2132013"/>
            <a:ext cx="588962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9" name="Picture 12" descr="arkansas">
            <a:hlinkClick r:id="rId21"/>
          </p:cNvPr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6781800" y="5181600"/>
            <a:ext cx="48577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80" name="Picture 13" descr="conservation_intl_logo">
            <a:hlinkClick r:id="rId23"/>
          </p:cNvPr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3667125" y="4251325"/>
            <a:ext cx="6477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81" name="Picture 14" descr="iagt">
            <a:hlinkClick r:id="rId25"/>
          </p:cNvPr>
          <p:cNvPicPr>
            <a:picLocks noChangeAspect="1" noChangeArrowheads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2732088" y="4378325"/>
            <a:ext cx="838200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82" name="Picture 15" descr="logofortuna">
            <a:hlinkClick r:id="rId27"/>
          </p:cNvPr>
          <p:cNvPicPr>
            <a:picLocks noChangeAspect="1" noChangeArrowheads="1"/>
          </p:cNvPicPr>
          <p:nvPr/>
        </p:nvPicPr>
        <p:blipFill>
          <a:blip r:embed="rId28"/>
          <a:srcRect/>
          <a:stretch>
            <a:fillRect/>
          </a:stretch>
        </p:blipFill>
        <p:spPr bwMode="auto">
          <a:xfrm>
            <a:off x="5208588" y="6048375"/>
            <a:ext cx="914400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83" name="Picture 16" descr="oregon">
            <a:hlinkClick r:id="rId29"/>
          </p:cNvPr>
          <p:cNvPicPr>
            <a:picLocks noChangeAspect="1" noChangeArrowheads="1"/>
          </p:cNvPicPr>
          <p:nvPr/>
        </p:nvPicPr>
        <p:blipFill>
          <a:blip r:embed="rId30"/>
          <a:srcRect/>
          <a:stretch>
            <a:fillRect/>
          </a:stretch>
        </p:blipFill>
        <p:spPr bwMode="auto">
          <a:xfrm>
            <a:off x="7924800" y="5181600"/>
            <a:ext cx="51435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84" name="Picture 17" descr="ornl">
            <a:hlinkClick r:id="rId31"/>
          </p:cNvPr>
          <p:cNvPicPr>
            <a:picLocks noChangeAspect="1" noChangeArrowheads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5067300" y="3114675"/>
            <a:ext cx="9525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85" name="Picture 18" descr="ssai">
            <a:hlinkClick r:id="rId33"/>
          </p:cNvPr>
          <p:cNvPicPr>
            <a:picLocks noChangeAspect="1" noChangeArrowheads="1"/>
          </p:cNvPicPr>
          <p:nvPr/>
        </p:nvPicPr>
        <p:blipFill>
          <a:blip r:embed="rId34"/>
          <a:srcRect/>
          <a:stretch>
            <a:fillRect/>
          </a:stretch>
        </p:blipFill>
        <p:spPr bwMode="auto">
          <a:xfrm>
            <a:off x="2711450" y="5995988"/>
            <a:ext cx="5794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86" name="Picture 19" descr="usra">
            <a:hlinkClick r:id="rId35"/>
          </p:cNvPr>
          <p:cNvPicPr>
            <a:picLocks noChangeAspect="1" noChangeArrowheads="1"/>
          </p:cNvPicPr>
          <p:nvPr/>
        </p:nvPicPr>
        <p:blipFill>
          <a:blip r:embed="rId36"/>
          <a:srcRect/>
          <a:stretch>
            <a:fillRect/>
          </a:stretch>
        </p:blipFill>
        <p:spPr bwMode="auto">
          <a:xfrm>
            <a:off x="5638800" y="5257800"/>
            <a:ext cx="457200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87" name="Picture 20" descr="UMGC">
            <a:hlinkClick r:id="rId37"/>
          </p:cNvPr>
          <p:cNvPicPr>
            <a:picLocks noChangeAspect="1" noChangeArrowheads="1"/>
          </p:cNvPicPr>
          <p:nvPr/>
        </p:nvPicPr>
        <p:blipFill>
          <a:blip r:embed="rId38"/>
          <a:srcRect/>
          <a:stretch>
            <a:fillRect/>
          </a:stretch>
        </p:blipFill>
        <p:spPr bwMode="auto">
          <a:xfrm>
            <a:off x="7315200" y="5181600"/>
            <a:ext cx="53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88" name="Picture 21" descr="U Maryland">
            <a:hlinkClick r:id="rId39"/>
          </p:cNvPr>
          <p:cNvPicPr>
            <a:picLocks noChangeAspect="1" noChangeArrowheads="1"/>
          </p:cNvPicPr>
          <p:nvPr/>
        </p:nvPicPr>
        <p:blipFill>
          <a:blip r:embed="rId40"/>
          <a:srcRect/>
          <a:stretch>
            <a:fillRect/>
          </a:stretch>
        </p:blipFill>
        <p:spPr bwMode="auto">
          <a:xfrm>
            <a:off x="4114800" y="5181600"/>
            <a:ext cx="533400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89" name="Picture 22" descr="usf_logo">
            <a:hlinkClick r:id="rId41"/>
          </p:cNvPr>
          <p:cNvPicPr>
            <a:picLocks noChangeAspect="1" noChangeArrowheads="1"/>
          </p:cNvPicPr>
          <p:nvPr/>
        </p:nvPicPr>
        <p:blipFill>
          <a:blip r:embed="rId42"/>
          <a:srcRect/>
          <a:stretch>
            <a:fillRect/>
          </a:stretch>
        </p:blipFill>
        <p:spPr bwMode="auto">
          <a:xfrm>
            <a:off x="4724400" y="5245100"/>
            <a:ext cx="876300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90" name="Picture 23" descr="cwpanamasmall">
            <a:hlinkClick r:id="rId43"/>
          </p:cNvPr>
          <p:cNvPicPr>
            <a:picLocks noChangeAspect="1" noChangeArrowheads="1"/>
          </p:cNvPicPr>
          <p:nvPr/>
        </p:nvPicPr>
        <p:blipFill>
          <a:blip r:embed="rId44"/>
          <a:srcRect/>
          <a:stretch>
            <a:fillRect/>
          </a:stretch>
        </p:blipFill>
        <p:spPr bwMode="auto">
          <a:xfrm>
            <a:off x="4675188" y="5972175"/>
            <a:ext cx="461962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91" name="Picture 24" descr="TNC">
            <a:hlinkClick r:id="rId45"/>
          </p:cNvPr>
          <p:cNvPicPr>
            <a:picLocks noChangeAspect="1" noChangeArrowheads="1"/>
          </p:cNvPicPr>
          <p:nvPr/>
        </p:nvPicPr>
        <p:blipFill>
          <a:blip r:embed="rId46"/>
          <a:srcRect/>
          <a:stretch>
            <a:fillRect/>
          </a:stretch>
        </p:blipFill>
        <p:spPr bwMode="auto">
          <a:xfrm>
            <a:off x="5391150" y="4189413"/>
            <a:ext cx="70961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92" name="Picture 25" descr="serna_honduras">
            <a:hlinkClick r:id="rId47"/>
          </p:cNvPr>
          <p:cNvPicPr>
            <a:picLocks noChangeAspect="1" noChangeArrowheads="1"/>
          </p:cNvPicPr>
          <p:nvPr/>
        </p:nvPicPr>
        <p:blipFill>
          <a:blip r:embed="rId48"/>
          <a:srcRect/>
          <a:stretch>
            <a:fillRect/>
          </a:stretch>
        </p:blipFill>
        <p:spPr bwMode="auto">
          <a:xfrm>
            <a:off x="5105400" y="2135188"/>
            <a:ext cx="657225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93" name="Picture 26" descr="anam">
            <a:hlinkClick r:id="rId49"/>
          </p:cNvPr>
          <p:cNvPicPr>
            <a:picLocks noChangeAspect="1" noChangeArrowheads="1"/>
          </p:cNvPicPr>
          <p:nvPr/>
        </p:nvPicPr>
        <p:blipFill>
          <a:blip r:embed="rId50"/>
          <a:srcRect/>
          <a:stretch>
            <a:fillRect/>
          </a:stretch>
        </p:blipFill>
        <p:spPr bwMode="auto">
          <a:xfrm>
            <a:off x="6543675" y="2124075"/>
            <a:ext cx="542925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94" name="Picture 27" descr="escudominae">
            <a:hlinkClick r:id="rId51"/>
          </p:cNvPr>
          <p:cNvPicPr>
            <a:picLocks noChangeAspect="1" noChangeArrowheads="1"/>
          </p:cNvPicPr>
          <p:nvPr/>
        </p:nvPicPr>
        <p:blipFill>
          <a:blip r:embed="rId52"/>
          <a:srcRect/>
          <a:stretch>
            <a:fillRect/>
          </a:stretch>
        </p:blipFill>
        <p:spPr bwMode="auto">
          <a:xfrm>
            <a:off x="4495800" y="2135188"/>
            <a:ext cx="561975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95" name="Picture 28" descr="guatemala_web">
            <a:hlinkClick r:id="rId53"/>
          </p:cNvPr>
          <p:cNvPicPr>
            <a:picLocks noChangeAspect="1" noChangeArrowheads="1"/>
          </p:cNvPicPr>
          <p:nvPr/>
        </p:nvPicPr>
        <p:blipFill>
          <a:blip r:embed="rId54"/>
          <a:srcRect/>
          <a:stretch>
            <a:fillRect/>
          </a:stretch>
        </p:blipFill>
        <p:spPr bwMode="auto">
          <a:xfrm>
            <a:off x="5867400" y="2124075"/>
            <a:ext cx="581025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96" name="Picture 29" descr="Logo-marn">
            <a:hlinkClick r:id="rId55"/>
          </p:cNvPr>
          <p:cNvPicPr>
            <a:picLocks noChangeAspect="1" noChangeArrowheads="1"/>
          </p:cNvPicPr>
          <p:nvPr/>
        </p:nvPicPr>
        <p:blipFill>
          <a:blip r:embed="rId56"/>
          <a:srcRect/>
          <a:stretch>
            <a:fillRect/>
          </a:stretch>
        </p:blipFill>
        <p:spPr bwMode="auto">
          <a:xfrm>
            <a:off x="2743200" y="2200275"/>
            <a:ext cx="10287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97" name="Picture 30" descr="marena_nicaragua">
            <a:hlinkClick r:id="rId57"/>
          </p:cNvPr>
          <p:cNvPicPr>
            <a:picLocks noChangeAspect="1" noChangeArrowheads="1"/>
          </p:cNvPicPr>
          <p:nvPr/>
        </p:nvPicPr>
        <p:blipFill>
          <a:blip r:embed="rId58"/>
          <a:srcRect/>
          <a:stretch>
            <a:fillRect/>
          </a:stretch>
        </p:blipFill>
        <p:spPr bwMode="auto">
          <a:xfrm>
            <a:off x="7162800" y="2124075"/>
            <a:ext cx="619125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98" name="Picture 31" descr="SEMARNAT">
            <a:hlinkClick r:id="rId59"/>
          </p:cNvPr>
          <p:cNvPicPr>
            <a:picLocks noChangeAspect="1" noChangeArrowheads="1"/>
          </p:cNvPicPr>
          <p:nvPr/>
        </p:nvPicPr>
        <p:blipFill>
          <a:blip r:embed="rId60"/>
          <a:srcRect/>
          <a:stretch>
            <a:fillRect/>
          </a:stretch>
        </p:blipFill>
        <p:spPr bwMode="auto">
          <a:xfrm>
            <a:off x="7905750" y="2200275"/>
            <a:ext cx="116205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99" name="Picture 32" descr="logo_pnuma">
            <a:hlinkClick r:id="rId61"/>
          </p:cNvPr>
          <p:cNvPicPr>
            <a:picLocks noChangeAspect="1" noChangeArrowheads="1"/>
          </p:cNvPicPr>
          <p:nvPr/>
        </p:nvPicPr>
        <p:blipFill>
          <a:blip r:embed="rId62"/>
          <a:srcRect/>
          <a:stretch>
            <a:fillRect/>
          </a:stretch>
        </p:blipFill>
        <p:spPr bwMode="auto">
          <a:xfrm>
            <a:off x="7054850" y="1296988"/>
            <a:ext cx="66675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000" name="Picture 33" descr="ckpanama">
            <a:hlinkClick r:id="rId63"/>
          </p:cNvPr>
          <p:cNvPicPr>
            <a:picLocks noChangeAspect="1" noChangeArrowheads="1"/>
          </p:cNvPicPr>
          <p:nvPr/>
        </p:nvPicPr>
        <p:blipFill>
          <a:blip r:embed="rId64"/>
          <a:srcRect/>
          <a:stretch>
            <a:fillRect/>
          </a:stretch>
        </p:blipFill>
        <p:spPr bwMode="auto">
          <a:xfrm>
            <a:off x="3449638" y="5972175"/>
            <a:ext cx="46355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001" name="Picture 34" descr="cso-oas-logo-50x34-dart">
            <a:hlinkClick r:id="rId65"/>
          </p:cNvPr>
          <p:cNvPicPr>
            <a:picLocks noChangeAspect="1" noChangeArrowheads="1"/>
          </p:cNvPicPr>
          <p:nvPr/>
        </p:nvPicPr>
        <p:blipFill>
          <a:blip r:embed="rId66"/>
          <a:srcRect/>
          <a:stretch>
            <a:fillRect/>
          </a:stretch>
        </p:blipFill>
        <p:spPr bwMode="auto">
          <a:xfrm>
            <a:off x="6172200" y="5257800"/>
            <a:ext cx="5334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002" name="Picture 35"/>
          <p:cNvPicPr>
            <a:picLocks noChangeAspect="1" noChangeArrowheads="1"/>
          </p:cNvPicPr>
          <p:nvPr/>
        </p:nvPicPr>
        <p:blipFill>
          <a:blip r:embed="rId67"/>
          <a:srcRect/>
          <a:stretch>
            <a:fillRect/>
          </a:stretch>
        </p:blipFill>
        <p:spPr bwMode="auto">
          <a:xfrm>
            <a:off x="3989388" y="5692775"/>
            <a:ext cx="59531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003" name="Text Box 36"/>
          <p:cNvSpPr txBox="1">
            <a:spLocks noChangeArrowheads="1"/>
          </p:cNvSpPr>
          <p:nvPr/>
        </p:nvSpPr>
        <p:spPr bwMode="auto">
          <a:xfrm>
            <a:off x="0" y="1514475"/>
            <a:ext cx="24653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b="1"/>
              <a:t>Implementing Agencies</a:t>
            </a:r>
          </a:p>
        </p:txBody>
      </p:sp>
      <p:sp>
        <p:nvSpPr>
          <p:cNvPr id="84004" name="Text Box 37"/>
          <p:cNvSpPr txBox="1">
            <a:spLocks noChangeArrowheads="1"/>
          </p:cNvSpPr>
          <p:nvPr/>
        </p:nvSpPr>
        <p:spPr bwMode="auto">
          <a:xfrm>
            <a:off x="0" y="2276475"/>
            <a:ext cx="26035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b="1"/>
              <a:t>Environmental Ministries</a:t>
            </a:r>
          </a:p>
        </p:txBody>
      </p:sp>
      <p:sp>
        <p:nvSpPr>
          <p:cNvPr id="84005" name="Text Box 38"/>
          <p:cNvSpPr txBox="1">
            <a:spLocks noChangeArrowheads="1"/>
          </p:cNvSpPr>
          <p:nvPr/>
        </p:nvSpPr>
        <p:spPr bwMode="auto">
          <a:xfrm>
            <a:off x="33338" y="3114675"/>
            <a:ext cx="17192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b="1"/>
              <a:t>US Government</a:t>
            </a:r>
          </a:p>
        </p:txBody>
      </p:sp>
      <p:sp>
        <p:nvSpPr>
          <p:cNvPr id="84006" name="Text Box 39"/>
          <p:cNvSpPr txBox="1">
            <a:spLocks noChangeArrowheads="1"/>
          </p:cNvSpPr>
          <p:nvPr/>
        </p:nvSpPr>
        <p:spPr bwMode="auto">
          <a:xfrm>
            <a:off x="0" y="4419600"/>
            <a:ext cx="19240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b="1"/>
              <a:t>NGOs/Non-Profits</a:t>
            </a:r>
          </a:p>
        </p:txBody>
      </p:sp>
      <p:sp>
        <p:nvSpPr>
          <p:cNvPr id="84007" name="Text Box 40"/>
          <p:cNvSpPr txBox="1">
            <a:spLocks noChangeArrowheads="1"/>
          </p:cNvSpPr>
          <p:nvPr/>
        </p:nvSpPr>
        <p:spPr bwMode="auto">
          <a:xfrm>
            <a:off x="0" y="4997450"/>
            <a:ext cx="240982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b="1"/>
              <a:t>Universities</a:t>
            </a:r>
          </a:p>
          <a:p>
            <a:pPr eaLnBrk="0" hangingPunct="0"/>
            <a:r>
              <a:rPr lang="en-US" sz="1600" b="1"/>
              <a:t>Institutes Associations</a:t>
            </a:r>
          </a:p>
          <a:p>
            <a:pPr eaLnBrk="0" hangingPunct="0"/>
            <a:endParaRPr lang="en-US" sz="1600" b="1">
              <a:solidFill>
                <a:schemeClr val="hlink"/>
              </a:solidFill>
            </a:endParaRPr>
          </a:p>
        </p:txBody>
      </p:sp>
      <p:sp>
        <p:nvSpPr>
          <p:cNvPr id="84008" name="Text Box 41"/>
          <p:cNvSpPr txBox="1">
            <a:spLocks noChangeArrowheads="1"/>
          </p:cNvSpPr>
          <p:nvPr/>
        </p:nvSpPr>
        <p:spPr bwMode="auto">
          <a:xfrm>
            <a:off x="88900" y="5970588"/>
            <a:ext cx="19446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b="1"/>
              <a:t>Business/Industry</a:t>
            </a:r>
          </a:p>
        </p:txBody>
      </p:sp>
      <p:pic>
        <p:nvPicPr>
          <p:cNvPr id="84009" name="Picture 42" descr="United States Environmental Protection Agency">
            <a:hlinkClick r:id="rId68"/>
          </p:cNvPr>
          <p:cNvPicPr>
            <a:picLocks noChangeAspect="1" noChangeArrowheads="1"/>
          </p:cNvPicPr>
          <p:nvPr/>
        </p:nvPicPr>
        <p:blipFill>
          <a:blip r:embed="rId69"/>
          <a:srcRect/>
          <a:stretch>
            <a:fillRect/>
          </a:stretch>
        </p:blipFill>
        <p:spPr bwMode="auto">
          <a:xfrm>
            <a:off x="4419600" y="2959100"/>
            <a:ext cx="561975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010" name="Picture 43" descr="battelle_blk72dpi"/>
          <p:cNvPicPr>
            <a:picLocks noChangeAspect="1" noChangeArrowheads="1"/>
          </p:cNvPicPr>
          <p:nvPr/>
        </p:nvPicPr>
        <p:blipFill>
          <a:blip r:embed="rId70"/>
          <a:srcRect l="17723" t="-8035" r="18456" b="37799"/>
          <a:stretch>
            <a:fillRect/>
          </a:stretch>
        </p:blipFill>
        <p:spPr bwMode="auto">
          <a:xfrm>
            <a:off x="6211888" y="4360863"/>
            <a:ext cx="1246187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011" name="Picture 44" descr="800logopics2">
            <a:hlinkClick r:id="rId71"/>
          </p:cNvPr>
          <p:cNvPicPr>
            <a:picLocks noChangeAspect="1" noChangeArrowheads="1"/>
          </p:cNvPicPr>
          <p:nvPr/>
        </p:nvPicPr>
        <p:blipFill>
          <a:blip r:embed="rId72"/>
          <a:srcRect/>
          <a:stretch>
            <a:fillRect/>
          </a:stretch>
        </p:blipFill>
        <p:spPr bwMode="auto">
          <a:xfrm>
            <a:off x="2852738" y="5237163"/>
            <a:ext cx="1052512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012" name="Text Box 45"/>
          <p:cNvSpPr txBox="1">
            <a:spLocks noChangeArrowheads="1"/>
          </p:cNvSpPr>
          <p:nvPr/>
        </p:nvSpPr>
        <p:spPr bwMode="auto">
          <a:xfrm>
            <a:off x="195263" y="6516688"/>
            <a:ext cx="67103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b="1"/>
              <a:t>Other:			Disaster Charter (CONAE), CENAT, etc.</a:t>
            </a:r>
          </a:p>
        </p:txBody>
      </p:sp>
      <p:sp>
        <p:nvSpPr>
          <p:cNvPr id="84013" name="Text Box 38"/>
          <p:cNvSpPr txBox="1">
            <a:spLocks noChangeArrowheads="1"/>
          </p:cNvSpPr>
          <p:nvPr/>
        </p:nvSpPr>
        <p:spPr bwMode="auto">
          <a:xfrm>
            <a:off x="0" y="3771900"/>
            <a:ext cx="235426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b="1"/>
              <a:t>Other Space Agencies</a:t>
            </a:r>
          </a:p>
        </p:txBody>
      </p:sp>
      <p:pic>
        <p:nvPicPr>
          <p:cNvPr id="84014" name="Picture 47" descr="Japan Aerospace Exploration Agency">
            <a:hlinkClick r:id="rId73"/>
          </p:cNvPr>
          <p:cNvPicPr>
            <a:picLocks noChangeAspect="1" noChangeArrowheads="1"/>
          </p:cNvPicPr>
          <p:nvPr/>
        </p:nvPicPr>
        <p:blipFill>
          <a:blip r:embed="rId74"/>
          <a:srcRect r="75294" b="26894"/>
          <a:stretch>
            <a:fillRect/>
          </a:stretch>
        </p:blipFill>
        <p:spPr bwMode="auto">
          <a:xfrm>
            <a:off x="2657475" y="3784600"/>
            <a:ext cx="738188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015" name="Picture 23" descr="logo3"/>
          <p:cNvPicPr>
            <a:picLocks noChangeAspect="1" noChangeArrowheads="1"/>
          </p:cNvPicPr>
          <p:nvPr/>
        </p:nvPicPr>
        <p:blipFill>
          <a:blip r:embed="rId75"/>
          <a:srcRect/>
          <a:stretch>
            <a:fillRect/>
          </a:stretch>
        </p:blipFill>
        <p:spPr bwMode="auto">
          <a:xfrm>
            <a:off x="5491163" y="1344613"/>
            <a:ext cx="582612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016" name="Picture 32" descr="JACOBS.jpg"/>
          <p:cNvPicPr>
            <a:picLocks noChangeAspect="1"/>
          </p:cNvPicPr>
          <p:nvPr/>
        </p:nvPicPr>
        <p:blipFill>
          <a:blip r:embed="rId76"/>
          <a:srcRect/>
          <a:stretch>
            <a:fillRect/>
          </a:stretch>
        </p:blipFill>
        <p:spPr bwMode="auto">
          <a:xfrm>
            <a:off x="6202363" y="6008688"/>
            <a:ext cx="1039812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/>
          <p:cNvSpPr>
            <a:spLocks noGrp="1" noChangeArrowheads="1"/>
          </p:cNvSpPr>
          <p:nvPr>
            <p:ph type="title"/>
          </p:nvPr>
        </p:nvSpPr>
        <p:spPr>
          <a:xfrm>
            <a:off x="1185863" y="17463"/>
            <a:ext cx="7837487" cy="1143000"/>
          </a:xfrm>
        </p:spPr>
        <p:txBody>
          <a:bodyPr/>
          <a:lstStyle/>
          <a:p>
            <a:pPr eaLnBrk="1" hangingPunct="1"/>
            <a:r>
              <a:rPr lang="en-US" sz="3200" b="1" smtClean="0">
                <a:solidFill>
                  <a:srgbClr val="000066"/>
                </a:solidFill>
              </a:rPr>
              <a:t>SERVIR-Africa Collaborators</a:t>
            </a:r>
            <a:endParaRPr lang="en-US" sz="3200" smtClean="0">
              <a:solidFill>
                <a:srgbClr val="000066"/>
              </a:solidFill>
            </a:endParaRPr>
          </a:p>
        </p:txBody>
      </p:sp>
      <p:pic>
        <p:nvPicPr>
          <p:cNvPr id="86018" name="Picture 3" descr="CATHALAC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78475" y="1589088"/>
            <a:ext cx="635000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19" name="Picture 4" descr="nasa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38475" y="1593850"/>
            <a:ext cx="714375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0" name="Picture 5" descr="usaid_new">
            <a:hlinkClick r:id="rId7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675188" y="1616075"/>
            <a:ext cx="762000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1" name="Picture 1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571750" y="5353050"/>
            <a:ext cx="527050" cy="67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22" name="Text Box 14"/>
          <p:cNvSpPr txBox="1">
            <a:spLocks noChangeArrowheads="1"/>
          </p:cNvSpPr>
          <p:nvPr/>
        </p:nvSpPr>
        <p:spPr bwMode="auto">
          <a:xfrm>
            <a:off x="257175" y="1690688"/>
            <a:ext cx="24653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b="1">
                <a:solidFill>
                  <a:schemeClr val="bg1"/>
                </a:solidFill>
              </a:rPr>
              <a:t>Implementing Agencies</a:t>
            </a:r>
          </a:p>
        </p:txBody>
      </p:sp>
      <p:sp>
        <p:nvSpPr>
          <p:cNvPr id="86023" name="Text Box 16"/>
          <p:cNvSpPr txBox="1">
            <a:spLocks noChangeArrowheads="1"/>
          </p:cNvSpPr>
          <p:nvPr/>
        </p:nvSpPr>
        <p:spPr bwMode="auto">
          <a:xfrm>
            <a:off x="290513" y="2547938"/>
            <a:ext cx="23066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b="1">
                <a:solidFill>
                  <a:schemeClr val="bg1"/>
                </a:solidFill>
              </a:rPr>
              <a:t>Government agencies</a:t>
            </a:r>
          </a:p>
        </p:txBody>
      </p:sp>
      <p:sp>
        <p:nvSpPr>
          <p:cNvPr id="86024" name="Text Box 17"/>
          <p:cNvSpPr txBox="1">
            <a:spLocks noChangeArrowheads="1"/>
          </p:cNvSpPr>
          <p:nvPr/>
        </p:nvSpPr>
        <p:spPr bwMode="auto">
          <a:xfrm>
            <a:off x="257175" y="3457575"/>
            <a:ext cx="19240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b="1">
                <a:solidFill>
                  <a:schemeClr val="bg1"/>
                </a:solidFill>
              </a:rPr>
              <a:t>NGOs/Non-Profits</a:t>
            </a:r>
          </a:p>
        </p:txBody>
      </p:sp>
      <p:sp>
        <p:nvSpPr>
          <p:cNvPr id="86025" name="Text Box 18"/>
          <p:cNvSpPr txBox="1">
            <a:spLocks noChangeArrowheads="1"/>
          </p:cNvSpPr>
          <p:nvPr/>
        </p:nvSpPr>
        <p:spPr bwMode="auto">
          <a:xfrm>
            <a:off x="257175" y="4276725"/>
            <a:ext cx="133667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600" b="1">
                <a:solidFill>
                  <a:schemeClr val="bg1"/>
                </a:solidFill>
              </a:rPr>
              <a:t>Universities</a:t>
            </a:r>
          </a:p>
          <a:p>
            <a:pPr eaLnBrk="0" hangingPunct="0"/>
            <a:endParaRPr lang="en-US" sz="1600" b="1">
              <a:solidFill>
                <a:schemeClr val="bg1"/>
              </a:solidFill>
            </a:endParaRPr>
          </a:p>
          <a:p>
            <a:pPr eaLnBrk="0" hangingPunct="0"/>
            <a:endParaRPr lang="en-US" sz="1600" b="1">
              <a:solidFill>
                <a:schemeClr val="bg1"/>
              </a:solidFill>
            </a:endParaRPr>
          </a:p>
        </p:txBody>
      </p:sp>
      <p:sp>
        <p:nvSpPr>
          <p:cNvPr id="86026" name="Text Box 19"/>
          <p:cNvSpPr txBox="1">
            <a:spLocks noChangeArrowheads="1"/>
          </p:cNvSpPr>
          <p:nvPr/>
        </p:nvSpPr>
        <p:spPr bwMode="auto">
          <a:xfrm>
            <a:off x="258763" y="5302250"/>
            <a:ext cx="19446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b="1">
                <a:solidFill>
                  <a:schemeClr val="bg1"/>
                </a:solidFill>
              </a:rPr>
              <a:t>Business/Industry</a:t>
            </a:r>
          </a:p>
        </p:txBody>
      </p:sp>
      <p:pic>
        <p:nvPicPr>
          <p:cNvPr id="86027" name="Picture 28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835275" y="2509838"/>
            <a:ext cx="1143000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8" name="Picture 30" descr="ssai">
            <a:hlinkClick r:id="rId11"/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182938" y="5454650"/>
            <a:ext cx="650875" cy="44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9" name="Picture 40" descr="C:\Documents and Settings\Kate Lance\NASA\SERVIR\SERVIR website\logos\ecollage_logo.gif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984625" y="5502275"/>
            <a:ext cx="1281113" cy="32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30" name="Picture 43" descr="C:\Documents and Settings\Kate Lance\NASA\SERVIR\SERVIR website\logos\aist.jp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5357813" y="5494338"/>
            <a:ext cx="1335087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31" name="Picture 11" descr="ACC.gif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3925888" y="3260725"/>
            <a:ext cx="498475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32" name="Picture 7" descr="MyCOElogo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4505325" y="3305175"/>
            <a:ext cx="8318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33" name="Picture 8" descr="http://www.iagt.org/images/iagt.gif">
            <a:hlinkClick r:id="rId17"/>
          </p:cNvPr>
          <p:cNvPicPr>
            <a:picLocks noChangeAspect="1" noChangeArrowheads="1"/>
          </p:cNvPicPr>
          <p:nvPr/>
        </p:nvPicPr>
        <p:blipFill>
          <a:blip r:embed="rId18" r:link="rId19"/>
          <a:srcRect/>
          <a:stretch>
            <a:fillRect/>
          </a:stretch>
        </p:blipFill>
        <p:spPr bwMode="auto">
          <a:xfrm>
            <a:off x="2935288" y="3405188"/>
            <a:ext cx="873125" cy="4095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86034" name="Picture 9" descr="United Nations Environment Programme - Home Page">
            <a:hlinkClick r:id="rId20"/>
          </p:cNvPr>
          <p:cNvPicPr>
            <a:picLocks noChangeAspect="1" noChangeArrowheads="1"/>
          </p:cNvPicPr>
          <p:nvPr/>
        </p:nvPicPr>
        <p:blipFill>
          <a:blip r:embed="rId21" r:link="rId22"/>
          <a:srcRect/>
          <a:stretch>
            <a:fillRect/>
          </a:stretch>
        </p:blipFill>
        <p:spPr bwMode="auto">
          <a:xfrm>
            <a:off x="2278063" y="3321050"/>
            <a:ext cx="542925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35" name="Picture 13" descr="gsdilogo">
            <a:hlinkClick r:id="rId23"/>
          </p:cNvPr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6696075" y="3479800"/>
            <a:ext cx="1033463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36" name="Picture 11" descr="aaglogo"/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5408613" y="3457575"/>
            <a:ext cx="11811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37" name="Picture 12" descr="usra"/>
          <p:cNvPicPr>
            <a:picLocks noChangeAspect="1" noChangeArrowheads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7056438" y="4364038"/>
            <a:ext cx="476250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38" name="Picture 14"/>
          <p:cNvPicPr>
            <a:picLocks noChangeAspect="1" noChangeArrowheads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6478588" y="4289425"/>
            <a:ext cx="42862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39" name="Picture 15" descr="U Maryland"/>
          <p:cNvPicPr>
            <a:picLocks noChangeAspect="1" noChangeArrowheads="1"/>
          </p:cNvPicPr>
          <p:nvPr/>
        </p:nvPicPr>
        <p:blipFill>
          <a:blip r:embed="rId28"/>
          <a:srcRect/>
          <a:stretch>
            <a:fillRect/>
          </a:stretch>
        </p:blipFill>
        <p:spPr bwMode="auto">
          <a:xfrm>
            <a:off x="2516188" y="42418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40" name="Picture 16" descr="DFOLogo"/>
          <p:cNvPicPr>
            <a:picLocks noChangeAspect="1" noChangeArrowheads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>
            <a:off x="3944938" y="4443413"/>
            <a:ext cx="103822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41" name="Picture 17" descr="Uoklahoma-logo"/>
          <p:cNvPicPr>
            <a:picLocks noChangeAspect="1" noChangeArrowheads="1"/>
          </p:cNvPicPr>
          <p:nvPr/>
        </p:nvPicPr>
        <p:blipFill>
          <a:blip r:embed="rId30"/>
          <a:srcRect/>
          <a:stretch>
            <a:fillRect/>
          </a:stretch>
        </p:blipFill>
        <p:spPr bwMode="auto">
          <a:xfrm>
            <a:off x="3346450" y="4337050"/>
            <a:ext cx="523875" cy="5143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86042" name="Picture 18" descr="CIESIN"/>
          <p:cNvPicPr>
            <a:picLocks noChangeAspect="1" noChangeArrowheads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5680075" y="4337050"/>
            <a:ext cx="638175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43" name="Picture 19" descr="IRI-little"/>
          <p:cNvPicPr>
            <a:picLocks noChangeAspect="1" noChangeArrowheads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5078413" y="4356100"/>
            <a:ext cx="4191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44" name="Picture 19" descr="UNA-new"/>
          <p:cNvPicPr>
            <a:picLocks noChangeAspect="1" noChangeArrowheads="1"/>
          </p:cNvPicPr>
          <p:nvPr/>
        </p:nvPicPr>
        <p:blipFill>
          <a:blip r:embed="rId33"/>
          <a:srcRect/>
          <a:stretch>
            <a:fillRect/>
          </a:stretch>
        </p:blipFill>
        <p:spPr bwMode="auto">
          <a:xfrm>
            <a:off x="1944688" y="4241800"/>
            <a:ext cx="431800" cy="72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45" name="Text Box 21"/>
          <p:cNvSpPr txBox="1">
            <a:spLocks noChangeArrowheads="1"/>
          </p:cNvSpPr>
          <p:nvPr/>
        </p:nvSpPr>
        <p:spPr bwMode="auto">
          <a:xfrm>
            <a:off x="4248150" y="2962275"/>
            <a:ext cx="5270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>
              <a:spcAft>
                <a:spcPts val="1000"/>
              </a:spcAft>
            </a:pPr>
            <a:r>
              <a:rPr lang="en-US" sz="1400" b="1">
                <a:latin typeface="Calibri" pitchFamily="34" charset="0"/>
              </a:rPr>
              <a:t>KMD</a:t>
            </a:r>
            <a:endParaRPr lang="en-US" sz="1400" b="1"/>
          </a:p>
        </p:txBody>
      </p:sp>
      <p:pic>
        <p:nvPicPr>
          <p:cNvPr id="86046" name="Picture 3" descr="C:\Documents and Settings\Kate Lance\NASA\SERVIR\SERVIR website\logos\KMD.gif"/>
          <p:cNvPicPr>
            <a:picLocks noChangeAspect="1" noChangeArrowheads="1"/>
          </p:cNvPicPr>
          <p:nvPr/>
        </p:nvPicPr>
        <p:blipFill>
          <a:blip r:embed="rId34"/>
          <a:srcRect/>
          <a:stretch>
            <a:fillRect/>
          </a:stretch>
        </p:blipFill>
        <p:spPr bwMode="auto">
          <a:xfrm>
            <a:off x="4078288" y="2330450"/>
            <a:ext cx="714375" cy="647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86047" name="Picture 23" descr="logo3"/>
          <p:cNvPicPr>
            <a:picLocks noChangeAspect="1" noChangeArrowheads="1"/>
          </p:cNvPicPr>
          <p:nvPr/>
        </p:nvPicPr>
        <p:blipFill>
          <a:blip r:embed="rId35"/>
          <a:srcRect/>
          <a:stretch>
            <a:fillRect/>
          </a:stretch>
        </p:blipFill>
        <p:spPr bwMode="auto">
          <a:xfrm>
            <a:off x="3879850" y="1597025"/>
            <a:ext cx="582613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48" name="Picture 32" descr="JACOBS.jpg"/>
          <p:cNvPicPr>
            <a:picLocks noChangeAspect="1"/>
          </p:cNvPicPr>
          <p:nvPr/>
        </p:nvPicPr>
        <p:blipFill>
          <a:blip r:embed="rId36"/>
          <a:srcRect/>
          <a:stretch>
            <a:fillRect/>
          </a:stretch>
        </p:blipFill>
        <p:spPr bwMode="auto">
          <a:xfrm>
            <a:off x="6811963" y="5516563"/>
            <a:ext cx="1039812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41" descr="tug_of_war_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9600" y="2593975"/>
            <a:ext cx="2274888" cy="167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4" name="Text Box 43"/>
          <p:cNvSpPr txBox="1">
            <a:spLocks noChangeArrowheads="1"/>
          </p:cNvSpPr>
          <p:nvPr/>
        </p:nvSpPr>
        <p:spPr bwMode="auto">
          <a:xfrm>
            <a:off x="160338" y="1452563"/>
            <a:ext cx="58578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68275" indent="-168275" eaLnBrk="0" hangingPunct="0">
              <a:spcBef>
                <a:spcPct val="30000"/>
              </a:spcBef>
              <a:buClr>
                <a:schemeClr val="tx1"/>
              </a:buClr>
              <a:buSzPct val="120000"/>
              <a:buFont typeface="Wingdings" pitchFamily="2" charset="2"/>
              <a:buChar char="§"/>
            </a:pPr>
            <a:r>
              <a:rPr lang="en-US" b="1">
                <a:solidFill>
                  <a:srgbClr val="FFFF00"/>
                </a:solidFill>
              </a:rPr>
              <a:t>Demand for application of NASA satellite-based research results is high; lacking ground obs.</a:t>
            </a:r>
          </a:p>
        </p:txBody>
      </p:sp>
      <p:sp>
        <p:nvSpPr>
          <p:cNvPr id="38915" name="Text Box 44"/>
          <p:cNvSpPr txBox="1">
            <a:spLocks noChangeArrowheads="1"/>
          </p:cNvSpPr>
          <p:nvPr/>
        </p:nvSpPr>
        <p:spPr bwMode="auto">
          <a:xfrm>
            <a:off x="112713" y="5203825"/>
            <a:ext cx="6188075" cy="163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68275" indent="-168275" eaLnBrk="0" hangingPunct="0">
              <a:spcBef>
                <a:spcPct val="30000"/>
              </a:spcBef>
              <a:buClr>
                <a:schemeClr val="tx1"/>
              </a:buClr>
              <a:buSzPct val="120000"/>
              <a:buFont typeface="Wingdings" pitchFamily="2" charset="2"/>
              <a:buChar char="§"/>
            </a:pPr>
            <a:r>
              <a:rPr lang="en-US" b="1">
                <a:solidFill>
                  <a:srgbClr val="FFFF00"/>
                </a:solidFill>
              </a:rPr>
              <a:t>Demand for scientific knowledge is high</a:t>
            </a:r>
          </a:p>
          <a:p>
            <a:pPr marL="168275" indent="-168275" eaLnBrk="0" hangingPunct="0">
              <a:spcBef>
                <a:spcPct val="30000"/>
              </a:spcBef>
              <a:buClr>
                <a:schemeClr val="tx1"/>
              </a:buClr>
              <a:buSzPct val="120000"/>
              <a:buFont typeface="Wingdings" pitchFamily="2" charset="2"/>
              <a:buChar char="§"/>
            </a:pPr>
            <a:r>
              <a:rPr lang="en-US" b="1">
                <a:solidFill>
                  <a:srgbClr val="FFFF00"/>
                </a:solidFill>
              </a:rPr>
              <a:t>NASA ESD has a large supply of R&amp;A results for application and unique scientific expertise</a:t>
            </a:r>
          </a:p>
          <a:p>
            <a:pPr marL="168275" indent="-168275" eaLnBrk="0" hangingPunct="0">
              <a:spcBef>
                <a:spcPct val="30000"/>
              </a:spcBef>
              <a:buClr>
                <a:schemeClr val="tx1"/>
              </a:buClr>
              <a:buSzPct val="120000"/>
              <a:buFont typeface="Wingdings" pitchFamily="2" charset="2"/>
              <a:buChar char="§"/>
            </a:pPr>
            <a:r>
              <a:rPr lang="en-US" b="1">
                <a:solidFill>
                  <a:srgbClr val="FFFF00"/>
                </a:solidFill>
              </a:rPr>
              <a:t>SERVIR has established the protocol for delivering products to both decision makers and scientists</a:t>
            </a:r>
          </a:p>
        </p:txBody>
      </p:sp>
      <p:grpSp>
        <p:nvGrpSpPr>
          <p:cNvPr id="38916" name="Group 90"/>
          <p:cNvGrpSpPr>
            <a:grpSpLocks/>
          </p:cNvGrpSpPr>
          <p:nvPr/>
        </p:nvGrpSpPr>
        <p:grpSpPr bwMode="auto">
          <a:xfrm>
            <a:off x="531813" y="2054225"/>
            <a:ext cx="2016125" cy="3025775"/>
            <a:chOff x="581" y="1294"/>
            <a:chExt cx="1270" cy="1906"/>
          </a:xfrm>
        </p:grpSpPr>
        <p:pic>
          <p:nvPicPr>
            <p:cNvPr id="38925" name="Picture 80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5400000">
              <a:off x="749" y="1165"/>
              <a:ext cx="967" cy="1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26" name="Picture 82" descr="Panama-Workshop-Snap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81" y="2340"/>
              <a:ext cx="1270" cy="8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927" name="Text Box 85"/>
            <p:cNvSpPr txBox="1">
              <a:spLocks noChangeArrowheads="1"/>
            </p:cNvSpPr>
            <p:nvPr/>
          </p:nvSpPr>
          <p:spPr bwMode="auto">
            <a:xfrm>
              <a:off x="587" y="2352"/>
              <a:ext cx="478" cy="173"/>
            </a:xfrm>
            <a:prstGeom prst="rect">
              <a:avLst/>
            </a:prstGeom>
            <a:gradFill rotWithShape="1">
              <a:gsLst>
                <a:gs pos="0">
                  <a:srgbClr val="EAEAEA">
                    <a:alpha val="18999"/>
                  </a:srgbClr>
                </a:gs>
                <a:gs pos="100000">
                  <a:srgbClr val="6C6C6C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 b="1">
                  <a:solidFill>
                    <a:srgbClr val="FFFF00"/>
                  </a:solidFill>
                </a:rPr>
                <a:t>Science</a:t>
              </a:r>
            </a:p>
          </p:txBody>
        </p:sp>
        <p:sp>
          <p:nvSpPr>
            <p:cNvPr id="38928" name="Text Box 86"/>
            <p:cNvSpPr txBox="1">
              <a:spLocks noChangeArrowheads="1"/>
            </p:cNvSpPr>
            <p:nvPr/>
          </p:nvSpPr>
          <p:spPr bwMode="auto">
            <a:xfrm>
              <a:off x="1160" y="1323"/>
              <a:ext cx="640" cy="173"/>
            </a:xfrm>
            <a:prstGeom prst="rect">
              <a:avLst/>
            </a:prstGeom>
            <a:gradFill rotWithShape="1">
              <a:gsLst>
                <a:gs pos="0">
                  <a:srgbClr val="EAEAEA">
                    <a:alpha val="18999"/>
                  </a:srgbClr>
                </a:gs>
                <a:gs pos="100000">
                  <a:srgbClr val="6C6C6C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 b="1">
                  <a:solidFill>
                    <a:srgbClr val="FFFF00"/>
                  </a:solidFill>
                </a:rPr>
                <a:t>Application</a:t>
              </a:r>
            </a:p>
          </p:txBody>
        </p:sp>
      </p:grpSp>
      <p:sp>
        <p:nvSpPr>
          <p:cNvPr id="38917" name="Line 88"/>
          <p:cNvSpPr>
            <a:spLocks noChangeShapeType="1"/>
          </p:cNvSpPr>
          <p:nvPr/>
        </p:nvSpPr>
        <p:spPr bwMode="auto">
          <a:xfrm flipH="1">
            <a:off x="5424488" y="1863725"/>
            <a:ext cx="642937" cy="1346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18" name="Line 89"/>
          <p:cNvSpPr>
            <a:spLocks noChangeShapeType="1"/>
          </p:cNvSpPr>
          <p:nvPr/>
        </p:nvSpPr>
        <p:spPr bwMode="auto">
          <a:xfrm>
            <a:off x="5424488" y="3190875"/>
            <a:ext cx="606425" cy="5984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38919" name="AutoShape 91"/>
          <p:cNvCxnSpPr>
            <a:cxnSpLocks noChangeShapeType="1"/>
          </p:cNvCxnSpPr>
          <p:nvPr/>
        </p:nvCxnSpPr>
        <p:spPr bwMode="auto">
          <a:xfrm>
            <a:off x="2541588" y="2822575"/>
            <a:ext cx="608012" cy="606425"/>
          </a:xfrm>
          <a:prstGeom prst="bentConnector3">
            <a:avLst>
              <a:gd name="adj1" fmla="val 49606"/>
            </a:avLst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cxnSp>
      <p:cxnSp>
        <p:nvCxnSpPr>
          <p:cNvPr id="38920" name="AutoShape 92"/>
          <p:cNvCxnSpPr>
            <a:cxnSpLocks noChangeShapeType="1"/>
          </p:cNvCxnSpPr>
          <p:nvPr/>
        </p:nvCxnSpPr>
        <p:spPr bwMode="auto">
          <a:xfrm flipV="1">
            <a:off x="2547938" y="3429000"/>
            <a:ext cx="601662" cy="968375"/>
          </a:xfrm>
          <a:prstGeom prst="bentConnector3">
            <a:avLst>
              <a:gd name="adj1" fmla="val 49870"/>
            </a:avLst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cxnSp>
      <p:sp>
        <p:nvSpPr>
          <p:cNvPr id="38921" name="Line 94"/>
          <p:cNvSpPr>
            <a:spLocks noChangeShapeType="1"/>
          </p:cNvSpPr>
          <p:nvPr/>
        </p:nvSpPr>
        <p:spPr bwMode="auto">
          <a:xfrm>
            <a:off x="5424488" y="3200400"/>
            <a:ext cx="615950" cy="2514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8922" name="Picture 7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29325" y="1041400"/>
            <a:ext cx="3114675" cy="569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23" name="Line 96"/>
          <p:cNvSpPr>
            <a:spLocks noChangeShapeType="1"/>
          </p:cNvSpPr>
          <p:nvPr/>
        </p:nvSpPr>
        <p:spPr bwMode="auto">
          <a:xfrm flipV="1">
            <a:off x="3138488" y="3217863"/>
            <a:ext cx="2286000" cy="211137"/>
          </a:xfrm>
          <a:prstGeom prst="line">
            <a:avLst/>
          </a:prstGeom>
          <a:noFill/>
          <a:ln w="3810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1147763" y="152400"/>
            <a:ext cx="7996237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600" b="1" dirty="0">
                <a:solidFill>
                  <a:schemeClr val="accent6"/>
                </a:solidFill>
                <a:latin typeface="Arial" pitchFamily="34" charset="0"/>
              </a:rPr>
              <a:t>Supply of NASA Research Results and Demand from Decision Makers:  “You Can’t Push a Rope”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4"/>
          <p:cNvSpPr>
            <a:spLocks noChangeArrowheads="1"/>
          </p:cNvSpPr>
          <p:nvPr/>
        </p:nvSpPr>
        <p:spPr bwMode="auto">
          <a:xfrm>
            <a:off x="1011238" y="457200"/>
            <a:ext cx="7751762" cy="695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9654" tIns="44828" rIns="89654" bIns="44828" anchor="ctr"/>
          <a:lstStyle/>
          <a:p>
            <a:pPr algn="ctr"/>
            <a:r>
              <a:rPr lang="en-US" sz="4000">
                <a:solidFill>
                  <a:schemeClr val="tx2"/>
                </a:solidFill>
              </a:rPr>
              <a:t>SERVIR Concept - 2003</a:t>
            </a:r>
          </a:p>
        </p:txBody>
      </p:sp>
      <p:sp>
        <p:nvSpPr>
          <p:cNvPr id="36871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200025" y="1600200"/>
            <a:ext cx="8229600" cy="5257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/>
              <a:t>Meeting of Environmental Ministers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Lack of Access to Satellite Data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Disparate Data Source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Lack of Integration of In Situ Datasets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Variety of Thematic Needs in Region</a:t>
            </a:r>
          </a:p>
          <a:p>
            <a:pPr lvl="2" eaLnBrk="1" hangingPunct="1">
              <a:lnSpc>
                <a:spcPct val="90000"/>
              </a:lnSpc>
            </a:pPr>
            <a:r>
              <a:rPr lang="en-US" smtClean="0"/>
              <a:t>Fire Detection</a:t>
            </a:r>
          </a:p>
          <a:p>
            <a:pPr lvl="2" eaLnBrk="1" hangingPunct="1">
              <a:lnSpc>
                <a:spcPct val="90000"/>
              </a:lnSpc>
            </a:pPr>
            <a:r>
              <a:rPr lang="en-US" smtClean="0"/>
              <a:t>Land Cover/Land Use</a:t>
            </a:r>
          </a:p>
          <a:p>
            <a:pPr lvl="2" eaLnBrk="1" hangingPunct="1">
              <a:lnSpc>
                <a:spcPct val="90000"/>
              </a:lnSpc>
            </a:pPr>
            <a:r>
              <a:rPr lang="en-US" smtClean="0"/>
              <a:t>Forest Monitoring</a:t>
            </a:r>
          </a:p>
          <a:p>
            <a:pPr lvl="2" eaLnBrk="1" hangingPunct="1">
              <a:lnSpc>
                <a:spcPct val="90000"/>
              </a:lnSpc>
            </a:pPr>
            <a:r>
              <a:rPr lang="en-US" smtClean="0"/>
              <a:t>Red Tides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mtClean="0"/>
              <a:t>Climate Change</a:t>
            </a:r>
          </a:p>
          <a:p>
            <a:pPr lvl="2" eaLnBrk="1" hangingPunct="1">
              <a:lnSpc>
                <a:spcPct val="90000"/>
              </a:lnSpc>
            </a:pPr>
            <a:r>
              <a:rPr lang="en-US" smtClean="0"/>
              <a:t>Short Term Weather</a:t>
            </a:r>
          </a:p>
          <a:p>
            <a:pPr lvl="2" eaLnBrk="1" hangingPunct="1">
              <a:lnSpc>
                <a:spcPct val="90000"/>
              </a:lnSpc>
            </a:pPr>
            <a:endParaRPr lang="en-US" smtClean="0"/>
          </a:p>
        </p:txBody>
      </p:sp>
      <p:sp>
        <p:nvSpPr>
          <p:cNvPr id="36872" name="Rectangle 8"/>
          <p:cNvSpPr>
            <a:spLocks noChangeArrowheads="1"/>
          </p:cNvSpPr>
          <p:nvPr/>
        </p:nvSpPr>
        <p:spPr bwMode="auto">
          <a:xfrm>
            <a:off x="3898900" y="4192588"/>
            <a:ext cx="4572000" cy="202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2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400"/>
              <a:t>Drought Monitoring</a:t>
            </a:r>
          </a:p>
          <a:p>
            <a:pPr lvl="2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400"/>
              <a:t>Carbon Flux</a:t>
            </a:r>
          </a:p>
          <a:p>
            <a:pPr lvl="2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400"/>
              <a:t>Hot Spot Monitoring</a:t>
            </a:r>
          </a:p>
          <a:p>
            <a:pPr lvl="2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400"/>
              <a:t>Disaster Mitigation</a:t>
            </a:r>
          </a:p>
          <a:p>
            <a:pPr lvl="2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400"/>
              <a:t>Urban Studies</a:t>
            </a:r>
          </a:p>
        </p:txBody>
      </p:sp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7438" y="1562100"/>
            <a:ext cx="6299200" cy="520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1" grpId="0" build="p"/>
      <p:bldP spid="3687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ChangeArrowheads="1"/>
          </p:cNvSpPr>
          <p:nvPr/>
        </p:nvSpPr>
        <p:spPr bwMode="auto">
          <a:xfrm>
            <a:off x="3368675" y="2162175"/>
            <a:ext cx="2286000" cy="15240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600" b="1"/>
              <a:t>SERVIR REGIONAL</a:t>
            </a:r>
          </a:p>
          <a:p>
            <a:pPr algn="ctr" eaLnBrk="0" hangingPunct="0"/>
            <a:r>
              <a:rPr lang="en-US" sz="1600" b="1"/>
              <a:t>OPERATIONAL</a:t>
            </a:r>
          </a:p>
          <a:p>
            <a:pPr algn="ctr" eaLnBrk="0" hangingPunct="0"/>
            <a:r>
              <a:rPr lang="en-US" sz="1600" b="1"/>
              <a:t>FACILITY</a:t>
            </a:r>
          </a:p>
        </p:txBody>
      </p:sp>
      <p:sp>
        <p:nvSpPr>
          <p:cNvPr id="41986" name="Oval 3"/>
          <p:cNvSpPr>
            <a:spLocks noChangeArrowheads="1"/>
          </p:cNvSpPr>
          <p:nvPr/>
        </p:nvSpPr>
        <p:spPr bwMode="auto">
          <a:xfrm>
            <a:off x="1295400" y="1789113"/>
            <a:ext cx="1066800" cy="725487"/>
          </a:xfrm>
          <a:prstGeom prst="ellipse">
            <a:avLst/>
          </a:prstGeom>
          <a:solidFill>
            <a:schemeClr val="tx2"/>
          </a:solidFill>
          <a:ln w="9525">
            <a:solidFill>
              <a:srgbClr val="292929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000" b="1">
                <a:solidFill>
                  <a:schemeClr val="bg1"/>
                </a:solidFill>
              </a:rPr>
              <a:t>Short Term</a:t>
            </a:r>
          </a:p>
          <a:p>
            <a:pPr algn="ctr" eaLnBrk="0" hangingPunct="0"/>
            <a:r>
              <a:rPr lang="en-US" sz="1000" b="1">
                <a:solidFill>
                  <a:schemeClr val="bg1"/>
                </a:solidFill>
              </a:rPr>
              <a:t>Weather</a:t>
            </a:r>
          </a:p>
          <a:p>
            <a:pPr algn="ctr" eaLnBrk="0" hangingPunct="0"/>
            <a:r>
              <a:rPr lang="en-US" sz="1000" b="1">
                <a:solidFill>
                  <a:schemeClr val="bg1"/>
                </a:solidFill>
              </a:rPr>
              <a:t>Prediction</a:t>
            </a:r>
          </a:p>
        </p:txBody>
      </p:sp>
      <p:sp>
        <p:nvSpPr>
          <p:cNvPr id="41987" name="Oval 4"/>
          <p:cNvSpPr>
            <a:spLocks noChangeArrowheads="1"/>
          </p:cNvSpPr>
          <p:nvPr/>
        </p:nvSpPr>
        <p:spPr bwMode="auto">
          <a:xfrm>
            <a:off x="1371600" y="2667000"/>
            <a:ext cx="1066800" cy="725488"/>
          </a:xfrm>
          <a:prstGeom prst="ellipse">
            <a:avLst/>
          </a:prstGeom>
          <a:solidFill>
            <a:schemeClr val="tx2"/>
          </a:solidFill>
          <a:ln w="9525">
            <a:solidFill>
              <a:srgbClr val="292929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000" b="1">
                <a:solidFill>
                  <a:schemeClr val="bg1"/>
                </a:solidFill>
              </a:rPr>
              <a:t>Climate Change</a:t>
            </a:r>
          </a:p>
          <a:p>
            <a:pPr algn="ctr" eaLnBrk="0" hangingPunct="0"/>
            <a:r>
              <a:rPr lang="en-US" sz="1000" b="1">
                <a:solidFill>
                  <a:schemeClr val="bg1"/>
                </a:solidFill>
              </a:rPr>
              <a:t>Modeling</a:t>
            </a:r>
          </a:p>
        </p:txBody>
      </p:sp>
      <p:sp>
        <p:nvSpPr>
          <p:cNvPr id="41988" name="Oval 5"/>
          <p:cNvSpPr>
            <a:spLocks noChangeArrowheads="1"/>
          </p:cNvSpPr>
          <p:nvPr/>
        </p:nvSpPr>
        <p:spPr bwMode="auto">
          <a:xfrm>
            <a:off x="1828800" y="3581400"/>
            <a:ext cx="1066800" cy="725488"/>
          </a:xfrm>
          <a:prstGeom prst="ellipse">
            <a:avLst/>
          </a:prstGeom>
          <a:solidFill>
            <a:schemeClr val="tx2"/>
          </a:solidFill>
          <a:ln w="9525">
            <a:solidFill>
              <a:srgbClr val="292929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000" b="1">
                <a:solidFill>
                  <a:schemeClr val="bg1"/>
                </a:solidFill>
              </a:rPr>
              <a:t>IT and</a:t>
            </a:r>
          </a:p>
          <a:p>
            <a:pPr algn="ctr" eaLnBrk="0" hangingPunct="0"/>
            <a:r>
              <a:rPr lang="en-US" sz="1000" b="1">
                <a:solidFill>
                  <a:schemeClr val="bg1"/>
                </a:solidFill>
              </a:rPr>
              <a:t>Visualization</a:t>
            </a:r>
          </a:p>
        </p:txBody>
      </p:sp>
      <p:sp>
        <p:nvSpPr>
          <p:cNvPr id="41989" name="Oval 6"/>
          <p:cNvSpPr>
            <a:spLocks noChangeArrowheads="1"/>
          </p:cNvSpPr>
          <p:nvPr/>
        </p:nvSpPr>
        <p:spPr bwMode="auto">
          <a:xfrm>
            <a:off x="1828800" y="914400"/>
            <a:ext cx="1066800" cy="725488"/>
          </a:xfrm>
          <a:prstGeom prst="ellipse">
            <a:avLst/>
          </a:prstGeom>
          <a:solidFill>
            <a:schemeClr val="tx2"/>
          </a:solidFill>
          <a:ln w="9525">
            <a:solidFill>
              <a:srgbClr val="292929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000" b="1">
                <a:solidFill>
                  <a:schemeClr val="bg1"/>
                </a:solidFill>
              </a:rPr>
              <a:t>Land Cover/</a:t>
            </a:r>
          </a:p>
          <a:p>
            <a:pPr algn="ctr" eaLnBrk="0" hangingPunct="0"/>
            <a:r>
              <a:rPr lang="en-US" sz="1000" b="1">
                <a:solidFill>
                  <a:schemeClr val="bg1"/>
                </a:solidFill>
              </a:rPr>
              <a:t>Land Use</a:t>
            </a:r>
          </a:p>
          <a:p>
            <a:pPr algn="ctr" eaLnBrk="0" hangingPunct="0"/>
            <a:r>
              <a:rPr lang="en-US" sz="1000" b="1">
                <a:solidFill>
                  <a:schemeClr val="bg1"/>
                </a:solidFill>
              </a:rPr>
              <a:t>Change</a:t>
            </a:r>
          </a:p>
        </p:txBody>
      </p:sp>
      <p:sp>
        <p:nvSpPr>
          <p:cNvPr id="41990" name="Oval 7"/>
          <p:cNvSpPr>
            <a:spLocks noChangeArrowheads="1"/>
          </p:cNvSpPr>
          <p:nvPr/>
        </p:nvSpPr>
        <p:spPr bwMode="auto">
          <a:xfrm>
            <a:off x="5943600" y="990600"/>
            <a:ext cx="1093788" cy="733425"/>
          </a:xfrm>
          <a:prstGeom prst="ellipse">
            <a:avLst/>
          </a:prstGeom>
          <a:solidFill>
            <a:srgbClr val="66FF66"/>
          </a:solidFill>
          <a:ln w="9525">
            <a:solidFill>
              <a:srgbClr val="1C1C1C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000" b="1">
                <a:solidFill>
                  <a:schemeClr val="bg1"/>
                </a:solidFill>
              </a:rPr>
              <a:t>Fires</a:t>
            </a:r>
          </a:p>
        </p:txBody>
      </p:sp>
      <p:sp>
        <p:nvSpPr>
          <p:cNvPr id="41991" name="Oval 8"/>
          <p:cNvSpPr>
            <a:spLocks noChangeArrowheads="1"/>
          </p:cNvSpPr>
          <p:nvPr/>
        </p:nvSpPr>
        <p:spPr bwMode="auto">
          <a:xfrm>
            <a:off x="6705600" y="1828800"/>
            <a:ext cx="1093788" cy="733425"/>
          </a:xfrm>
          <a:prstGeom prst="ellipse">
            <a:avLst/>
          </a:prstGeom>
          <a:solidFill>
            <a:srgbClr val="66FF66"/>
          </a:solidFill>
          <a:ln w="9525">
            <a:solidFill>
              <a:srgbClr val="1C1C1C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000" b="1">
                <a:solidFill>
                  <a:schemeClr val="bg1"/>
                </a:solidFill>
              </a:rPr>
              <a:t>Coastal Studies/</a:t>
            </a:r>
          </a:p>
          <a:p>
            <a:pPr algn="ctr" eaLnBrk="0" hangingPunct="0"/>
            <a:r>
              <a:rPr lang="en-US" sz="1000" b="1">
                <a:solidFill>
                  <a:schemeClr val="bg1"/>
                </a:solidFill>
              </a:rPr>
              <a:t>Coral Reefs</a:t>
            </a:r>
          </a:p>
        </p:txBody>
      </p:sp>
      <p:sp>
        <p:nvSpPr>
          <p:cNvPr id="41992" name="Oval 9"/>
          <p:cNvSpPr>
            <a:spLocks noChangeArrowheads="1"/>
          </p:cNvSpPr>
          <p:nvPr/>
        </p:nvSpPr>
        <p:spPr bwMode="auto">
          <a:xfrm>
            <a:off x="6705600" y="2743200"/>
            <a:ext cx="1093788" cy="733425"/>
          </a:xfrm>
          <a:prstGeom prst="ellipse">
            <a:avLst/>
          </a:prstGeom>
          <a:solidFill>
            <a:srgbClr val="66FF66"/>
          </a:solidFill>
          <a:ln w="9525">
            <a:solidFill>
              <a:srgbClr val="1C1C1C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1000" b="1">
              <a:solidFill>
                <a:schemeClr val="bg1"/>
              </a:solidFill>
            </a:endParaRPr>
          </a:p>
          <a:p>
            <a:pPr algn="ctr" eaLnBrk="0" hangingPunct="0"/>
            <a:r>
              <a:rPr lang="en-US" sz="1000" b="1">
                <a:solidFill>
                  <a:schemeClr val="bg1"/>
                </a:solidFill>
              </a:rPr>
              <a:t>Flooding</a:t>
            </a:r>
          </a:p>
          <a:p>
            <a:pPr algn="ctr" eaLnBrk="0" hangingPunct="0"/>
            <a:r>
              <a:rPr lang="en-US" sz="1000" b="1">
                <a:solidFill>
                  <a:schemeClr val="bg1"/>
                </a:solidFill>
              </a:rPr>
              <a:t>Rapid</a:t>
            </a:r>
          </a:p>
          <a:p>
            <a:pPr algn="ctr" eaLnBrk="0" hangingPunct="0"/>
            <a:r>
              <a:rPr lang="en-US" sz="1000" b="1">
                <a:solidFill>
                  <a:schemeClr val="bg1"/>
                </a:solidFill>
              </a:rPr>
              <a:t>Response</a:t>
            </a:r>
          </a:p>
          <a:p>
            <a:pPr algn="ctr" eaLnBrk="0" hangingPunct="0"/>
            <a:endParaRPr lang="en-US" sz="1000" b="1">
              <a:solidFill>
                <a:schemeClr val="bg1"/>
              </a:solidFill>
            </a:endParaRPr>
          </a:p>
        </p:txBody>
      </p:sp>
      <p:sp>
        <p:nvSpPr>
          <p:cNvPr id="41993" name="Oval 10"/>
          <p:cNvSpPr>
            <a:spLocks noChangeArrowheads="1"/>
          </p:cNvSpPr>
          <p:nvPr/>
        </p:nvSpPr>
        <p:spPr bwMode="auto">
          <a:xfrm>
            <a:off x="6019800" y="3581400"/>
            <a:ext cx="1093788" cy="733425"/>
          </a:xfrm>
          <a:prstGeom prst="ellipse">
            <a:avLst/>
          </a:prstGeom>
          <a:solidFill>
            <a:srgbClr val="66FF66"/>
          </a:solidFill>
          <a:ln w="9525">
            <a:solidFill>
              <a:srgbClr val="1C1C1C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000" b="1">
                <a:solidFill>
                  <a:schemeClr val="bg1"/>
                </a:solidFill>
              </a:rPr>
              <a:t>Other</a:t>
            </a:r>
          </a:p>
        </p:txBody>
      </p:sp>
      <p:sp>
        <p:nvSpPr>
          <p:cNvPr id="41994" name="AutoShape 11"/>
          <p:cNvSpPr>
            <a:spLocks noChangeArrowheads="1"/>
          </p:cNvSpPr>
          <p:nvPr/>
        </p:nvSpPr>
        <p:spPr bwMode="auto">
          <a:xfrm>
            <a:off x="4254500" y="3852863"/>
            <a:ext cx="533400" cy="503237"/>
          </a:xfrm>
          <a:prstGeom prst="upDownArrow">
            <a:avLst>
              <a:gd name="adj1" fmla="val 60602"/>
              <a:gd name="adj2" fmla="val 3125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41995" name="Rectangle 12"/>
          <p:cNvSpPr>
            <a:spLocks noChangeArrowheads="1"/>
          </p:cNvSpPr>
          <p:nvPr/>
        </p:nvSpPr>
        <p:spPr bwMode="auto">
          <a:xfrm>
            <a:off x="1981200" y="4495800"/>
            <a:ext cx="1143000" cy="6096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200" b="1"/>
              <a:t>GUATEMALA</a:t>
            </a:r>
          </a:p>
        </p:txBody>
      </p:sp>
      <p:sp>
        <p:nvSpPr>
          <p:cNvPr id="41996" name="Rectangle 13"/>
          <p:cNvSpPr>
            <a:spLocks noChangeArrowheads="1"/>
          </p:cNvSpPr>
          <p:nvPr/>
        </p:nvSpPr>
        <p:spPr bwMode="auto">
          <a:xfrm>
            <a:off x="3276600" y="4495800"/>
            <a:ext cx="1143000" cy="6096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200" b="1"/>
              <a:t>BELIZE</a:t>
            </a:r>
          </a:p>
        </p:txBody>
      </p:sp>
      <p:sp>
        <p:nvSpPr>
          <p:cNvPr id="41997" name="Rectangle 14"/>
          <p:cNvSpPr>
            <a:spLocks noChangeArrowheads="1"/>
          </p:cNvSpPr>
          <p:nvPr/>
        </p:nvSpPr>
        <p:spPr bwMode="auto">
          <a:xfrm>
            <a:off x="4572000" y="4495800"/>
            <a:ext cx="1143000" cy="6096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200" b="1"/>
              <a:t>EL</a:t>
            </a:r>
          </a:p>
          <a:p>
            <a:pPr algn="ctr" eaLnBrk="0" hangingPunct="0"/>
            <a:r>
              <a:rPr lang="en-US" sz="1200" b="1"/>
              <a:t>SALVADOR</a:t>
            </a:r>
          </a:p>
        </p:txBody>
      </p:sp>
      <p:sp>
        <p:nvSpPr>
          <p:cNvPr id="41998" name="Rectangle 15"/>
          <p:cNvSpPr>
            <a:spLocks noChangeArrowheads="1"/>
          </p:cNvSpPr>
          <p:nvPr/>
        </p:nvSpPr>
        <p:spPr bwMode="auto">
          <a:xfrm>
            <a:off x="5867400" y="4495800"/>
            <a:ext cx="1143000" cy="6096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200" b="1"/>
              <a:t>HONDURAS</a:t>
            </a:r>
          </a:p>
        </p:txBody>
      </p:sp>
      <p:sp>
        <p:nvSpPr>
          <p:cNvPr id="41999" name="Rectangle 16"/>
          <p:cNvSpPr>
            <a:spLocks noChangeArrowheads="1"/>
          </p:cNvSpPr>
          <p:nvPr/>
        </p:nvSpPr>
        <p:spPr bwMode="auto">
          <a:xfrm>
            <a:off x="1981200" y="5257800"/>
            <a:ext cx="1143000" cy="6096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200" b="1"/>
              <a:t>NICARAGUA</a:t>
            </a:r>
          </a:p>
        </p:txBody>
      </p:sp>
      <p:sp>
        <p:nvSpPr>
          <p:cNvPr id="42000" name="Rectangle 17"/>
          <p:cNvSpPr>
            <a:spLocks noChangeArrowheads="1"/>
          </p:cNvSpPr>
          <p:nvPr/>
        </p:nvSpPr>
        <p:spPr bwMode="auto">
          <a:xfrm>
            <a:off x="3276600" y="5257800"/>
            <a:ext cx="1143000" cy="6096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200" b="1"/>
              <a:t>COSTA</a:t>
            </a:r>
          </a:p>
          <a:p>
            <a:pPr algn="ctr" eaLnBrk="0" hangingPunct="0"/>
            <a:r>
              <a:rPr lang="en-US" sz="1200" b="1"/>
              <a:t>RICA</a:t>
            </a:r>
          </a:p>
        </p:txBody>
      </p:sp>
      <p:sp>
        <p:nvSpPr>
          <p:cNvPr id="42001" name="Rectangle 18"/>
          <p:cNvSpPr>
            <a:spLocks noChangeArrowheads="1"/>
          </p:cNvSpPr>
          <p:nvPr/>
        </p:nvSpPr>
        <p:spPr bwMode="auto">
          <a:xfrm>
            <a:off x="4572000" y="5257800"/>
            <a:ext cx="1143000" cy="6096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200" b="1"/>
              <a:t>PANAMA</a:t>
            </a:r>
          </a:p>
        </p:txBody>
      </p:sp>
      <p:sp>
        <p:nvSpPr>
          <p:cNvPr id="42002" name="Rectangle 19"/>
          <p:cNvSpPr>
            <a:spLocks noChangeArrowheads="1"/>
          </p:cNvSpPr>
          <p:nvPr/>
        </p:nvSpPr>
        <p:spPr bwMode="auto">
          <a:xfrm>
            <a:off x="5867400" y="5257800"/>
            <a:ext cx="1143000" cy="6096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200" b="1"/>
              <a:t>DOMINICAN</a:t>
            </a:r>
          </a:p>
          <a:p>
            <a:pPr algn="ctr" eaLnBrk="0" hangingPunct="0"/>
            <a:r>
              <a:rPr lang="en-US" sz="1200" b="1"/>
              <a:t>REPUBLIC</a:t>
            </a:r>
          </a:p>
        </p:txBody>
      </p:sp>
      <p:sp>
        <p:nvSpPr>
          <p:cNvPr id="42003" name="Rectangle 21"/>
          <p:cNvSpPr>
            <a:spLocks noChangeArrowheads="1"/>
          </p:cNvSpPr>
          <p:nvPr/>
        </p:nvSpPr>
        <p:spPr bwMode="auto">
          <a:xfrm>
            <a:off x="342900" y="4000500"/>
            <a:ext cx="1219200" cy="6858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400" b="1">
                <a:solidFill>
                  <a:schemeClr val="bg1"/>
                </a:solidFill>
              </a:rPr>
              <a:t>In House</a:t>
            </a:r>
          </a:p>
          <a:p>
            <a:pPr algn="ctr"/>
            <a:r>
              <a:rPr lang="en-US" sz="1400" b="1">
                <a:solidFill>
                  <a:schemeClr val="bg1"/>
                </a:solidFill>
              </a:rPr>
              <a:t>Capabilities</a:t>
            </a:r>
          </a:p>
        </p:txBody>
      </p:sp>
      <p:sp>
        <p:nvSpPr>
          <p:cNvPr id="42004" name="Rectangle 22"/>
          <p:cNvSpPr>
            <a:spLocks noChangeArrowheads="1"/>
          </p:cNvSpPr>
          <p:nvPr/>
        </p:nvSpPr>
        <p:spPr bwMode="auto">
          <a:xfrm>
            <a:off x="7315200" y="3962400"/>
            <a:ext cx="1219200" cy="685800"/>
          </a:xfrm>
          <a:prstGeom prst="rect">
            <a:avLst/>
          </a:prstGeom>
          <a:solidFill>
            <a:srgbClr val="66FF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400" b="1">
                <a:solidFill>
                  <a:schemeClr val="bg1"/>
                </a:solidFill>
              </a:rPr>
              <a:t>Plug-In</a:t>
            </a:r>
          </a:p>
          <a:p>
            <a:pPr algn="ctr"/>
            <a:r>
              <a:rPr lang="en-US" sz="1400" b="1">
                <a:solidFill>
                  <a:schemeClr val="bg1"/>
                </a:solidFill>
              </a:rPr>
              <a:t>Capabilities</a:t>
            </a:r>
          </a:p>
        </p:txBody>
      </p:sp>
      <p:sp>
        <p:nvSpPr>
          <p:cNvPr id="42005" name="AutoShape 23"/>
          <p:cNvSpPr>
            <a:spLocks noChangeArrowheads="1"/>
          </p:cNvSpPr>
          <p:nvPr/>
        </p:nvSpPr>
        <p:spPr bwMode="auto">
          <a:xfrm>
            <a:off x="2514600" y="1841500"/>
            <a:ext cx="762000" cy="5334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503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460" y="0"/>
                </a:moveTo>
                <a:lnTo>
                  <a:pt x="846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8460" y="16200"/>
                </a:lnTo>
                <a:lnTo>
                  <a:pt x="846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tx2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42006" name="AutoShape 24"/>
          <p:cNvSpPr>
            <a:spLocks noChangeArrowheads="1"/>
          </p:cNvSpPr>
          <p:nvPr/>
        </p:nvSpPr>
        <p:spPr bwMode="auto">
          <a:xfrm flipH="1">
            <a:off x="5715000" y="1841500"/>
            <a:ext cx="762000" cy="5334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503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460" y="0"/>
                </a:moveTo>
                <a:lnTo>
                  <a:pt x="846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8460" y="16200"/>
                </a:lnTo>
                <a:lnTo>
                  <a:pt x="846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66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42007" name="Rectangle 25"/>
          <p:cNvSpPr>
            <a:spLocks noChangeArrowheads="1"/>
          </p:cNvSpPr>
          <p:nvPr/>
        </p:nvSpPr>
        <p:spPr bwMode="auto">
          <a:xfrm>
            <a:off x="839788" y="0"/>
            <a:ext cx="7751762" cy="695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9654" tIns="44828" rIns="89654" bIns="44828" anchor="ctr"/>
          <a:lstStyle/>
          <a:p>
            <a:pPr algn="ctr" defTabSz="895350" eaLnBrk="0" hangingPunct="0"/>
            <a:r>
              <a:rPr lang="en-US" sz="2800">
                <a:latin typeface="Arial Black" pitchFamily="34" charset="0"/>
              </a:rPr>
              <a:t>Initial SERVIR Framework</a:t>
            </a:r>
          </a:p>
        </p:txBody>
      </p:sp>
      <p:sp>
        <p:nvSpPr>
          <p:cNvPr id="42008" name="Rectangle 26"/>
          <p:cNvSpPr>
            <a:spLocks noChangeArrowheads="1"/>
          </p:cNvSpPr>
          <p:nvPr/>
        </p:nvSpPr>
        <p:spPr bwMode="auto">
          <a:xfrm>
            <a:off x="3367088" y="1708150"/>
            <a:ext cx="2286000" cy="37465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600" b="1"/>
              <a:t>Test Bed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103188"/>
            <a:ext cx="8229600" cy="1143000"/>
          </a:xfrm>
        </p:spPr>
        <p:txBody>
          <a:bodyPr/>
          <a:lstStyle/>
          <a:p>
            <a:pPr eaLnBrk="1" hangingPunct="1"/>
            <a:r>
              <a:rPr lang="en-US" sz="3600" smtClean="0"/>
              <a:t>SERVIR Dedication</a:t>
            </a:r>
            <a:br>
              <a:rPr lang="en-US" sz="3600" smtClean="0"/>
            </a:br>
            <a:r>
              <a:rPr lang="en-US" sz="3600" smtClean="0"/>
              <a:t>February 3, 2005</a:t>
            </a:r>
          </a:p>
        </p:txBody>
      </p:sp>
      <p:pic>
        <p:nvPicPr>
          <p:cNvPr id="43010" name="Picture 3" descr="DSCN0923"/>
          <p:cNvPicPr>
            <a:picLocks noChangeAspect="1" noChangeArrowheads="1"/>
          </p:cNvPicPr>
          <p:nvPr/>
        </p:nvPicPr>
        <p:blipFill>
          <a:blip r:embed="rId2"/>
          <a:srcRect t="16130"/>
          <a:stretch>
            <a:fillRect/>
          </a:stretch>
        </p:blipFill>
        <p:spPr bwMode="auto">
          <a:xfrm>
            <a:off x="493713" y="1698625"/>
            <a:ext cx="3455987" cy="252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4" descr="DSCN094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27550" y="1817688"/>
            <a:ext cx="4451350" cy="4614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5" descr="DSCN0917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214313" y="4354513"/>
            <a:ext cx="3906837" cy="234315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839788" y="300038"/>
            <a:ext cx="8304212" cy="695325"/>
          </a:xfrm>
        </p:spPr>
        <p:txBody>
          <a:bodyPr lIns="89654" tIns="44828" rIns="89654" bIns="44828"/>
          <a:lstStyle/>
          <a:p>
            <a:pPr eaLnBrk="1" hangingPunct="1"/>
            <a:r>
              <a:rPr lang="en-US" sz="3200" smtClean="0"/>
              <a:t>SERVIR @ CATHALAC in the City of Knowledge, Panama</a:t>
            </a:r>
          </a:p>
        </p:txBody>
      </p:sp>
      <p:pic>
        <p:nvPicPr>
          <p:cNvPr id="44034" name="Picture 3" descr="CATHALAC and CD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9338" y="1476375"/>
            <a:ext cx="7100887" cy="532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Rectangle 6"/>
          <p:cNvSpPr>
            <a:spLocks noChangeArrowheads="1"/>
          </p:cNvSpPr>
          <p:nvPr/>
        </p:nvSpPr>
        <p:spPr bwMode="auto">
          <a:xfrm>
            <a:off x="5597525" y="5381625"/>
            <a:ext cx="2479675" cy="13716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ChangeArrowheads="1"/>
          </p:cNvSpPr>
          <p:nvPr/>
        </p:nvSpPr>
        <p:spPr bwMode="auto">
          <a:xfrm>
            <a:off x="0" y="-428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45058" name="Rectangle 7"/>
          <p:cNvSpPr>
            <a:spLocks noChangeArrowheads="1"/>
          </p:cNvSpPr>
          <p:nvPr/>
        </p:nvSpPr>
        <p:spPr bwMode="auto">
          <a:xfrm>
            <a:off x="1135063" y="471488"/>
            <a:ext cx="7751762" cy="695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9654" tIns="44828" rIns="89654" bIns="44828" anchor="ctr"/>
          <a:lstStyle/>
          <a:p>
            <a:pPr algn="ctr"/>
            <a:r>
              <a:rPr lang="en-US" sz="4000">
                <a:solidFill>
                  <a:schemeClr val="tx2"/>
                </a:solidFill>
              </a:rPr>
              <a:t>Inside SERVIR Regional Node</a:t>
            </a:r>
          </a:p>
        </p:txBody>
      </p:sp>
      <p:pic>
        <p:nvPicPr>
          <p:cNvPr id="45059" name="Picture 28" descr="server-room"/>
          <p:cNvPicPr preferRelativeResize="0"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4213" y="4116388"/>
            <a:ext cx="3551237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29" descr="P1000055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1370013"/>
            <a:ext cx="3551238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31" descr="P1000062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6613" y="4116388"/>
            <a:ext cx="3551237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Picture 32" descr="P1000065"/>
          <p:cNvPicPr preferRelativeResize="0"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94213" y="1370013"/>
            <a:ext cx="3546475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PT_SHOW">
  <a:themeElements>
    <a:clrScheme name="">
      <a:dk1>
        <a:srgbClr val="000066"/>
      </a:dk1>
      <a:lt1>
        <a:srgbClr val="FFFFFF"/>
      </a:lt1>
      <a:dk2>
        <a:srgbClr val="000000"/>
      </a:dk2>
      <a:lt2>
        <a:srgbClr val="FFFF00"/>
      </a:lt2>
      <a:accent1>
        <a:srgbClr val="6600FF"/>
      </a:accent1>
      <a:accent2>
        <a:srgbClr val="009900"/>
      </a:accent2>
      <a:accent3>
        <a:srgbClr val="AAAAAA"/>
      </a:accent3>
      <a:accent4>
        <a:srgbClr val="DADADA"/>
      </a:accent4>
      <a:accent5>
        <a:srgbClr val="B8AAFF"/>
      </a:accent5>
      <a:accent6>
        <a:srgbClr val="008A00"/>
      </a:accent6>
      <a:hlink>
        <a:srgbClr val="FFFF66"/>
      </a:hlink>
      <a:folHlink>
        <a:srgbClr val="FF9900"/>
      </a:folHlink>
    </a:clrScheme>
    <a:fontScheme name="PPT_SHOW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PT_SHOW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SHOW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SHOW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SHOW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SHOW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SHOW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SHOW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SHOW 8">
        <a:dk1>
          <a:srgbClr val="000066"/>
        </a:dk1>
        <a:lt1>
          <a:srgbClr val="FFFFFF"/>
        </a:lt1>
        <a:dk2>
          <a:srgbClr val="000000"/>
        </a:dk2>
        <a:lt2>
          <a:srgbClr val="FFFF00"/>
        </a:lt2>
        <a:accent1>
          <a:srgbClr val="6600FF"/>
        </a:accent1>
        <a:accent2>
          <a:srgbClr val="009900"/>
        </a:accent2>
        <a:accent3>
          <a:srgbClr val="AAAAAA"/>
        </a:accent3>
        <a:accent4>
          <a:srgbClr val="DADADA"/>
        </a:accent4>
        <a:accent5>
          <a:srgbClr val="B8AAFF"/>
        </a:accent5>
        <a:accent6>
          <a:srgbClr val="008A00"/>
        </a:accent6>
        <a:hlink>
          <a:srgbClr val="FF9900"/>
        </a:hlink>
        <a:folHlink>
          <a:srgbClr val="CECECE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">
      <a:dk1>
        <a:srgbClr val="000066"/>
      </a:dk1>
      <a:lt1>
        <a:srgbClr val="FFFFFF"/>
      </a:lt1>
      <a:dk2>
        <a:srgbClr val="000066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56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rgbClr val="000066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rgbClr val="000066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">
      <a:dk1>
        <a:srgbClr val="000066"/>
      </a:dk1>
      <a:lt1>
        <a:srgbClr val="FFFFFF"/>
      </a:lt1>
      <a:dk2>
        <a:srgbClr val="000066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56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rgbClr val="000066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rgbClr val="000066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2924</TotalTime>
  <Words>1137</Words>
  <Application>Microsoft Office PowerPoint</Application>
  <PresentationFormat>On-screen Show (4:3)</PresentationFormat>
  <Paragraphs>279</Paragraphs>
  <Slides>39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Design Template</vt:lpstr>
      </vt:variant>
      <vt:variant>
        <vt:i4>6</vt:i4>
      </vt:variant>
      <vt:variant>
        <vt:lpstr>Slide Titles</vt:lpstr>
      </vt:variant>
      <vt:variant>
        <vt:i4>39</vt:i4>
      </vt:variant>
    </vt:vector>
  </HeadingPairs>
  <TitlesOfParts>
    <vt:vector size="51" baseType="lpstr">
      <vt:lpstr>Arial</vt:lpstr>
      <vt:lpstr>Arial Black</vt:lpstr>
      <vt:lpstr>Eras Book</vt:lpstr>
      <vt:lpstr>Wingdings</vt:lpstr>
      <vt:lpstr>Times New Roman</vt:lpstr>
      <vt:lpstr>Calibri</vt:lpstr>
      <vt:lpstr>Default Design</vt:lpstr>
      <vt:lpstr>PPT_SHOW</vt:lpstr>
      <vt:lpstr>1_Default Design</vt:lpstr>
      <vt:lpstr>3_Default Design</vt:lpstr>
      <vt:lpstr>Default Design</vt:lpstr>
      <vt:lpstr>PPT_SHOW</vt:lpstr>
      <vt:lpstr>Slide 1</vt:lpstr>
      <vt:lpstr>Slide 2</vt:lpstr>
      <vt:lpstr>Slide 3</vt:lpstr>
      <vt:lpstr>Slide 4</vt:lpstr>
      <vt:lpstr>Slide 5</vt:lpstr>
      <vt:lpstr>Slide 6</vt:lpstr>
      <vt:lpstr>SERVIR Dedication February 3, 2005</vt:lpstr>
      <vt:lpstr>SERVIR @ CATHALAC in the City of Knowledge, Panama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Climate Change and Biodiversity</vt:lpstr>
      <vt:lpstr>SERVIR Disaster Response (2004-2009)</vt:lpstr>
      <vt:lpstr>Slide 21</vt:lpstr>
      <vt:lpstr>Flooding – Dominican Republic</vt:lpstr>
      <vt:lpstr>SERVIR-Africa Dedication:  November 21, 2008</vt:lpstr>
      <vt:lpstr>‘South-South’ collaboration</vt:lpstr>
      <vt:lpstr>Slide 25</vt:lpstr>
      <vt:lpstr>Flood Potential &amp; Forecast Mapping</vt:lpstr>
      <vt:lpstr>Slide 27</vt:lpstr>
      <vt:lpstr>Users</vt:lpstr>
      <vt:lpstr>Training &amp; Capacity Building</vt:lpstr>
      <vt:lpstr>Slide 30</vt:lpstr>
      <vt:lpstr>Slide 31</vt:lpstr>
      <vt:lpstr>Slide 32</vt:lpstr>
      <vt:lpstr>The Future: From an Applied R&amp;D Project to an Intergovernmental Mandated Assessment &amp; Monitoring Program</vt:lpstr>
      <vt:lpstr>The Future: From an Applied R&amp;D Project to an Intergovernmental Mandated Assessment &amp; Monitoring Program</vt:lpstr>
      <vt:lpstr>The Future: From an Applied R&amp;D Project to an Intergovernmental Mandated Assessment &amp; Monitoring Program</vt:lpstr>
      <vt:lpstr>The Future: From an Applied R&amp;D Project to an Intergovernmental Mandated Assessment &amp; Monitoring Program</vt:lpstr>
      <vt:lpstr>Slide 37</vt:lpstr>
      <vt:lpstr>SERVIR Mesoamerica Collaborators</vt:lpstr>
      <vt:lpstr>SERVIR-Africa Collaborators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LMIT-ODIN</cp:lastModifiedBy>
  <cp:revision>153</cp:revision>
  <cp:lastPrinted>1601-01-01T00:00:00Z</cp:lastPrinted>
  <dcterms:created xsi:type="dcterms:W3CDTF">1601-01-01T00:00:00Z</dcterms:created>
  <dcterms:modified xsi:type="dcterms:W3CDTF">2009-05-18T21:08:18Z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